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6" r:id="rId3"/>
    <p:sldId id="257" r:id="rId4"/>
    <p:sldId id="260" r:id="rId5"/>
    <p:sldId id="269" r:id="rId6"/>
    <p:sldId id="262" r:id="rId7"/>
    <p:sldId id="261" r:id="rId8"/>
    <p:sldId id="283" r:id="rId9"/>
    <p:sldId id="266" r:id="rId10"/>
    <p:sldId id="267" r:id="rId11"/>
    <p:sldId id="284" r:id="rId12"/>
    <p:sldId id="259" r:id="rId13"/>
    <p:sldId id="294" r:id="rId14"/>
    <p:sldId id="263" r:id="rId15"/>
    <p:sldId id="285" r:id="rId16"/>
    <p:sldId id="293" r:id="rId17"/>
    <p:sldId id="287" r:id="rId18"/>
    <p:sldId id="290" r:id="rId19"/>
    <p:sldId id="291" r:id="rId20"/>
    <p:sldId id="295" r:id="rId21"/>
    <p:sldId id="298" r:id="rId22"/>
    <p:sldId id="300" r:id="rId23"/>
    <p:sldId id="265" r:id="rId24"/>
    <p:sldId id="271" r:id="rId25"/>
    <p:sldId id="272" r:id="rId26"/>
    <p:sldId id="273" r:id="rId27"/>
    <p:sldId id="274" r:id="rId28"/>
    <p:sldId id="275" r:id="rId29"/>
    <p:sldId id="276" r:id="rId30"/>
    <p:sldId id="277" r:id="rId31"/>
    <p:sldId id="278" r:id="rId32"/>
    <p:sldId id="279" r:id="rId33"/>
    <p:sldId id="297" r:id="rId34"/>
    <p:sldId id="280"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EC5"/>
    <a:srgbClr val="C5C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112" d="100"/>
          <a:sy n="112" d="100"/>
        </p:scale>
        <p:origin x="5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C60B0-5A1E-4DD4-92A8-26D7F776F5F4}" type="doc">
      <dgm:prSet loTypeId="urn:microsoft.com/office/officeart/2005/8/layout/hChevron3" loCatId="process" qsTypeId="urn:microsoft.com/office/officeart/2005/8/quickstyle/simple1" qsCatId="simple" csTypeId="urn:microsoft.com/office/officeart/2005/8/colors/accent6_4" csCatId="accent6" phldr="1"/>
      <dgm:spPr/>
      <dgm:t>
        <a:bodyPr/>
        <a:lstStyle/>
        <a:p>
          <a:endParaRPr lang="en-AU"/>
        </a:p>
      </dgm:t>
    </dgm:pt>
    <dgm:pt modelId="{18881456-D17B-4CEC-B901-4DCA80A89259}">
      <dgm:prSet phldrT="[Text]" custT="1"/>
      <dgm:spPr/>
      <dgm:t>
        <a:bodyPr/>
        <a:lstStyle/>
        <a:p>
          <a:r>
            <a:rPr lang="en-US" sz="2800" dirty="0" smtClean="0"/>
            <a:t> Screening </a:t>
          </a:r>
        </a:p>
        <a:p>
          <a:r>
            <a:rPr lang="en-US" sz="1600" dirty="0" smtClean="0"/>
            <a:t>Hepatitis B – Serology (</a:t>
          </a:r>
          <a:r>
            <a:rPr lang="en-US" sz="1600" dirty="0" err="1" smtClean="0"/>
            <a:t>sAg</a:t>
          </a:r>
          <a:r>
            <a:rPr lang="en-US" sz="1600" dirty="0" smtClean="0"/>
            <a:t>+)</a:t>
          </a:r>
          <a:endParaRPr lang="en-AU" sz="1600" dirty="0"/>
        </a:p>
      </dgm:t>
    </dgm:pt>
    <dgm:pt modelId="{EC5F58D7-B539-478D-BA3F-4E1CBD8FF935}" type="parTrans" cxnId="{DED47B27-9BAA-4388-B8D8-22A0BB6B0E38}">
      <dgm:prSet/>
      <dgm:spPr/>
      <dgm:t>
        <a:bodyPr/>
        <a:lstStyle/>
        <a:p>
          <a:endParaRPr lang="en-AU"/>
        </a:p>
      </dgm:t>
    </dgm:pt>
    <dgm:pt modelId="{C3A55B82-92B8-4E5F-B819-6CB00DFBE6E4}" type="sibTrans" cxnId="{DED47B27-9BAA-4388-B8D8-22A0BB6B0E38}">
      <dgm:prSet/>
      <dgm:spPr/>
      <dgm:t>
        <a:bodyPr/>
        <a:lstStyle/>
        <a:p>
          <a:endParaRPr lang="en-AU"/>
        </a:p>
      </dgm:t>
    </dgm:pt>
    <dgm:pt modelId="{40519EB7-B097-4329-8192-C5DC4A5561C1}">
      <dgm:prSet phldrT="[Text]" custT="1"/>
      <dgm:spPr/>
      <dgm:t>
        <a:bodyPr/>
        <a:lstStyle/>
        <a:p>
          <a:r>
            <a:rPr lang="en-US" sz="2400" dirty="0" smtClean="0"/>
            <a:t>Evaluation</a:t>
          </a:r>
          <a:endParaRPr lang="en-AU" sz="1600" dirty="0"/>
        </a:p>
      </dgm:t>
    </dgm:pt>
    <dgm:pt modelId="{248D2393-E064-4E01-9219-59023CB26A30}" type="parTrans" cxnId="{2625C6F4-1700-4145-9BB3-0A7980EF04DB}">
      <dgm:prSet/>
      <dgm:spPr/>
      <dgm:t>
        <a:bodyPr/>
        <a:lstStyle/>
        <a:p>
          <a:endParaRPr lang="en-AU"/>
        </a:p>
      </dgm:t>
    </dgm:pt>
    <dgm:pt modelId="{951051BA-418E-4C28-A8FE-377BCB52809D}" type="sibTrans" cxnId="{2625C6F4-1700-4145-9BB3-0A7980EF04DB}">
      <dgm:prSet/>
      <dgm:spPr/>
      <dgm:t>
        <a:bodyPr/>
        <a:lstStyle/>
        <a:p>
          <a:endParaRPr lang="en-AU"/>
        </a:p>
      </dgm:t>
    </dgm:pt>
    <dgm:pt modelId="{DFF50C1D-E4E7-49C2-A13E-1A02C38248A9}">
      <dgm:prSet phldrT="[Text]" custT="1"/>
      <dgm:spPr/>
      <dgm:t>
        <a:bodyPr/>
        <a:lstStyle/>
        <a:p>
          <a:r>
            <a:rPr lang="en-US" sz="2000" dirty="0" smtClean="0"/>
            <a:t>Surveillance </a:t>
          </a:r>
        </a:p>
        <a:p>
          <a:r>
            <a:rPr lang="en-US" sz="2000" dirty="0" smtClean="0"/>
            <a:t>+/- Treatment</a:t>
          </a:r>
          <a:endParaRPr lang="en-AU" sz="2000" dirty="0"/>
        </a:p>
      </dgm:t>
    </dgm:pt>
    <dgm:pt modelId="{F6E94140-E503-4CEF-B69C-7197C49225FA}" type="parTrans" cxnId="{60C5362B-E9BF-4192-BEEE-51CB1AB04FC2}">
      <dgm:prSet/>
      <dgm:spPr/>
      <dgm:t>
        <a:bodyPr/>
        <a:lstStyle/>
        <a:p>
          <a:endParaRPr lang="en-AU"/>
        </a:p>
      </dgm:t>
    </dgm:pt>
    <dgm:pt modelId="{CC8CFF52-A6DF-4412-BE98-FB51E3F66903}" type="sibTrans" cxnId="{60C5362B-E9BF-4192-BEEE-51CB1AB04FC2}">
      <dgm:prSet/>
      <dgm:spPr/>
      <dgm:t>
        <a:bodyPr/>
        <a:lstStyle/>
        <a:p>
          <a:endParaRPr lang="en-AU"/>
        </a:p>
      </dgm:t>
    </dgm:pt>
    <dgm:pt modelId="{A193A672-3785-4975-99B7-B201471AEEB2}" type="pres">
      <dgm:prSet presAssocID="{791C60B0-5A1E-4DD4-92A8-26D7F776F5F4}" presName="Name0" presStyleCnt="0">
        <dgm:presLayoutVars>
          <dgm:dir/>
          <dgm:resizeHandles val="exact"/>
        </dgm:presLayoutVars>
      </dgm:prSet>
      <dgm:spPr/>
      <dgm:t>
        <a:bodyPr/>
        <a:lstStyle/>
        <a:p>
          <a:endParaRPr lang="en-AU"/>
        </a:p>
      </dgm:t>
    </dgm:pt>
    <dgm:pt modelId="{1AB45898-FECB-4320-8DC0-B55B064DD939}" type="pres">
      <dgm:prSet presAssocID="{18881456-D17B-4CEC-B901-4DCA80A89259}" presName="parTxOnly" presStyleLbl="node1" presStyleIdx="0" presStyleCnt="3">
        <dgm:presLayoutVars>
          <dgm:bulletEnabled val="1"/>
        </dgm:presLayoutVars>
      </dgm:prSet>
      <dgm:spPr/>
      <dgm:t>
        <a:bodyPr/>
        <a:lstStyle/>
        <a:p>
          <a:endParaRPr lang="en-AU"/>
        </a:p>
      </dgm:t>
    </dgm:pt>
    <dgm:pt modelId="{03BF4895-ED6E-4D55-9397-038F6D883049}" type="pres">
      <dgm:prSet presAssocID="{C3A55B82-92B8-4E5F-B819-6CB00DFBE6E4}" presName="parSpace" presStyleCnt="0"/>
      <dgm:spPr/>
    </dgm:pt>
    <dgm:pt modelId="{81C0C40B-E9E3-48A3-94A8-7BA0D1B15464}" type="pres">
      <dgm:prSet presAssocID="{40519EB7-B097-4329-8192-C5DC4A5561C1}" presName="parTxOnly" presStyleLbl="node1" presStyleIdx="1" presStyleCnt="3">
        <dgm:presLayoutVars>
          <dgm:bulletEnabled val="1"/>
        </dgm:presLayoutVars>
      </dgm:prSet>
      <dgm:spPr/>
      <dgm:t>
        <a:bodyPr/>
        <a:lstStyle/>
        <a:p>
          <a:endParaRPr lang="en-AU"/>
        </a:p>
      </dgm:t>
    </dgm:pt>
    <dgm:pt modelId="{999771C8-9BF3-4B14-A5E5-1C98F4AC2EDC}" type="pres">
      <dgm:prSet presAssocID="{951051BA-418E-4C28-A8FE-377BCB52809D}" presName="parSpace" presStyleCnt="0"/>
      <dgm:spPr/>
    </dgm:pt>
    <dgm:pt modelId="{3BFB212A-A962-4168-97D7-79222F38ADDD}" type="pres">
      <dgm:prSet presAssocID="{DFF50C1D-E4E7-49C2-A13E-1A02C38248A9}" presName="parTxOnly" presStyleLbl="node1" presStyleIdx="2" presStyleCnt="3">
        <dgm:presLayoutVars>
          <dgm:bulletEnabled val="1"/>
        </dgm:presLayoutVars>
      </dgm:prSet>
      <dgm:spPr/>
      <dgm:t>
        <a:bodyPr/>
        <a:lstStyle/>
        <a:p>
          <a:endParaRPr lang="en-AU"/>
        </a:p>
      </dgm:t>
    </dgm:pt>
  </dgm:ptLst>
  <dgm:cxnLst>
    <dgm:cxn modelId="{2625C6F4-1700-4145-9BB3-0A7980EF04DB}" srcId="{791C60B0-5A1E-4DD4-92A8-26D7F776F5F4}" destId="{40519EB7-B097-4329-8192-C5DC4A5561C1}" srcOrd="1" destOrd="0" parTransId="{248D2393-E064-4E01-9219-59023CB26A30}" sibTransId="{951051BA-418E-4C28-A8FE-377BCB52809D}"/>
    <dgm:cxn modelId="{60C5362B-E9BF-4192-BEEE-51CB1AB04FC2}" srcId="{791C60B0-5A1E-4DD4-92A8-26D7F776F5F4}" destId="{DFF50C1D-E4E7-49C2-A13E-1A02C38248A9}" srcOrd="2" destOrd="0" parTransId="{F6E94140-E503-4CEF-B69C-7197C49225FA}" sibTransId="{CC8CFF52-A6DF-4412-BE98-FB51E3F66903}"/>
    <dgm:cxn modelId="{DED47B27-9BAA-4388-B8D8-22A0BB6B0E38}" srcId="{791C60B0-5A1E-4DD4-92A8-26D7F776F5F4}" destId="{18881456-D17B-4CEC-B901-4DCA80A89259}" srcOrd="0" destOrd="0" parTransId="{EC5F58D7-B539-478D-BA3F-4E1CBD8FF935}" sibTransId="{C3A55B82-92B8-4E5F-B819-6CB00DFBE6E4}"/>
    <dgm:cxn modelId="{61E97D49-6961-45C9-9671-0EF57C48630D}" type="presOf" srcId="{DFF50C1D-E4E7-49C2-A13E-1A02C38248A9}" destId="{3BFB212A-A962-4168-97D7-79222F38ADDD}" srcOrd="0" destOrd="0" presId="urn:microsoft.com/office/officeart/2005/8/layout/hChevron3"/>
    <dgm:cxn modelId="{D708D85C-A6DB-45B7-8ECA-F7CFABD104CC}" type="presOf" srcId="{18881456-D17B-4CEC-B901-4DCA80A89259}" destId="{1AB45898-FECB-4320-8DC0-B55B064DD939}" srcOrd="0" destOrd="0" presId="urn:microsoft.com/office/officeart/2005/8/layout/hChevron3"/>
    <dgm:cxn modelId="{9B841013-2FE8-4EF2-82D2-6600F55FFE3A}" type="presOf" srcId="{40519EB7-B097-4329-8192-C5DC4A5561C1}" destId="{81C0C40B-E9E3-48A3-94A8-7BA0D1B15464}" srcOrd="0" destOrd="0" presId="urn:microsoft.com/office/officeart/2005/8/layout/hChevron3"/>
    <dgm:cxn modelId="{C9C07BEE-A9D4-404F-AB50-206DF8393FCC}" type="presOf" srcId="{791C60B0-5A1E-4DD4-92A8-26D7F776F5F4}" destId="{A193A672-3785-4975-99B7-B201471AEEB2}" srcOrd="0" destOrd="0" presId="urn:microsoft.com/office/officeart/2005/8/layout/hChevron3"/>
    <dgm:cxn modelId="{2E83CE4B-31DE-4EF7-82C1-0C726D5ADC95}" type="presParOf" srcId="{A193A672-3785-4975-99B7-B201471AEEB2}" destId="{1AB45898-FECB-4320-8DC0-B55B064DD939}" srcOrd="0" destOrd="0" presId="urn:microsoft.com/office/officeart/2005/8/layout/hChevron3"/>
    <dgm:cxn modelId="{6AC1D707-7F92-4A1C-9C4E-269C5068D275}" type="presParOf" srcId="{A193A672-3785-4975-99B7-B201471AEEB2}" destId="{03BF4895-ED6E-4D55-9397-038F6D883049}" srcOrd="1" destOrd="0" presId="urn:microsoft.com/office/officeart/2005/8/layout/hChevron3"/>
    <dgm:cxn modelId="{9AF487DD-F28B-4D79-82C3-67990883C821}" type="presParOf" srcId="{A193A672-3785-4975-99B7-B201471AEEB2}" destId="{81C0C40B-E9E3-48A3-94A8-7BA0D1B15464}" srcOrd="2" destOrd="0" presId="urn:microsoft.com/office/officeart/2005/8/layout/hChevron3"/>
    <dgm:cxn modelId="{1EA0D9AB-FE32-44F4-8241-E7161BA1F697}" type="presParOf" srcId="{A193A672-3785-4975-99B7-B201471AEEB2}" destId="{999771C8-9BF3-4B14-A5E5-1C98F4AC2EDC}" srcOrd="3" destOrd="0" presId="urn:microsoft.com/office/officeart/2005/8/layout/hChevron3"/>
    <dgm:cxn modelId="{D02DE5D2-3B93-4012-887E-86C7D8FD97A2}" type="presParOf" srcId="{A193A672-3785-4975-99B7-B201471AEEB2}" destId="{3BFB212A-A962-4168-97D7-79222F38ADD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C60B0-5A1E-4DD4-92A8-26D7F776F5F4}" type="doc">
      <dgm:prSet loTypeId="urn:microsoft.com/office/officeart/2005/8/layout/hChevron3" loCatId="process" qsTypeId="urn:microsoft.com/office/officeart/2005/8/quickstyle/simple1" qsCatId="simple" csTypeId="urn:microsoft.com/office/officeart/2005/8/colors/accent6_4" csCatId="accent6" phldr="1"/>
      <dgm:spPr/>
      <dgm:t>
        <a:bodyPr/>
        <a:lstStyle/>
        <a:p>
          <a:endParaRPr lang="en-AU"/>
        </a:p>
      </dgm:t>
    </dgm:pt>
    <dgm:pt modelId="{18881456-D17B-4CEC-B901-4DCA80A89259}">
      <dgm:prSet phldrT="[Text]" custT="1"/>
      <dgm:spPr/>
      <dgm:t>
        <a:bodyPr/>
        <a:lstStyle/>
        <a:p>
          <a:r>
            <a:rPr lang="en-US" sz="2800" dirty="0" smtClean="0"/>
            <a:t> Screening </a:t>
          </a:r>
        </a:p>
        <a:p>
          <a:r>
            <a:rPr lang="en-US" sz="1600" dirty="0" smtClean="0"/>
            <a:t>Hepatitis C Ab - Serology</a:t>
          </a:r>
          <a:endParaRPr lang="en-AU" sz="1600" dirty="0"/>
        </a:p>
      </dgm:t>
    </dgm:pt>
    <dgm:pt modelId="{EC5F58D7-B539-478D-BA3F-4E1CBD8FF935}" type="parTrans" cxnId="{DED47B27-9BAA-4388-B8D8-22A0BB6B0E38}">
      <dgm:prSet/>
      <dgm:spPr/>
      <dgm:t>
        <a:bodyPr/>
        <a:lstStyle/>
        <a:p>
          <a:endParaRPr lang="en-AU"/>
        </a:p>
      </dgm:t>
    </dgm:pt>
    <dgm:pt modelId="{C3A55B82-92B8-4E5F-B819-6CB00DFBE6E4}" type="sibTrans" cxnId="{DED47B27-9BAA-4388-B8D8-22A0BB6B0E38}">
      <dgm:prSet/>
      <dgm:spPr/>
      <dgm:t>
        <a:bodyPr/>
        <a:lstStyle/>
        <a:p>
          <a:endParaRPr lang="en-AU"/>
        </a:p>
      </dgm:t>
    </dgm:pt>
    <dgm:pt modelId="{40519EB7-B097-4329-8192-C5DC4A5561C1}">
      <dgm:prSet phldrT="[Text]" custT="1"/>
      <dgm:spPr/>
      <dgm:t>
        <a:bodyPr/>
        <a:lstStyle/>
        <a:p>
          <a:r>
            <a:rPr lang="en-US" sz="2400" dirty="0" smtClean="0"/>
            <a:t>PCR</a:t>
          </a:r>
          <a:endParaRPr lang="en-US" sz="2000" dirty="0" smtClean="0"/>
        </a:p>
        <a:p>
          <a:r>
            <a:rPr lang="en-US" sz="1600" dirty="0" smtClean="0"/>
            <a:t>Hepatitis C RNA - Quantitative</a:t>
          </a:r>
          <a:endParaRPr lang="en-AU" sz="1600" dirty="0"/>
        </a:p>
      </dgm:t>
    </dgm:pt>
    <dgm:pt modelId="{248D2393-E064-4E01-9219-59023CB26A30}" type="parTrans" cxnId="{2625C6F4-1700-4145-9BB3-0A7980EF04DB}">
      <dgm:prSet/>
      <dgm:spPr/>
      <dgm:t>
        <a:bodyPr/>
        <a:lstStyle/>
        <a:p>
          <a:endParaRPr lang="en-AU"/>
        </a:p>
      </dgm:t>
    </dgm:pt>
    <dgm:pt modelId="{951051BA-418E-4C28-A8FE-377BCB52809D}" type="sibTrans" cxnId="{2625C6F4-1700-4145-9BB3-0A7980EF04DB}">
      <dgm:prSet/>
      <dgm:spPr/>
      <dgm:t>
        <a:bodyPr/>
        <a:lstStyle/>
        <a:p>
          <a:endParaRPr lang="en-AU"/>
        </a:p>
      </dgm:t>
    </dgm:pt>
    <dgm:pt modelId="{DFF50C1D-E4E7-49C2-A13E-1A02C38248A9}">
      <dgm:prSet phldrT="[Text]" custT="1"/>
      <dgm:spPr/>
      <dgm:t>
        <a:bodyPr/>
        <a:lstStyle/>
        <a:p>
          <a:r>
            <a:rPr lang="en-US" sz="2400" dirty="0" smtClean="0"/>
            <a:t>Treatment</a:t>
          </a:r>
          <a:endParaRPr lang="en-AU" sz="1200" dirty="0"/>
        </a:p>
      </dgm:t>
    </dgm:pt>
    <dgm:pt modelId="{F6E94140-E503-4CEF-B69C-7197C49225FA}" type="parTrans" cxnId="{60C5362B-E9BF-4192-BEEE-51CB1AB04FC2}">
      <dgm:prSet/>
      <dgm:spPr/>
      <dgm:t>
        <a:bodyPr/>
        <a:lstStyle/>
        <a:p>
          <a:endParaRPr lang="en-AU"/>
        </a:p>
      </dgm:t>
    </dgm:pt>
    <dgm:pt modelId="{CC8CFF52-A6DF-4412-BE98-FB51E3F66903}" type="sibTrans" cxnId="{60C5362B-E9BF-4192-BEEE-51CB1AB04FC2}">
      <dgm:prSet/>
      <dgm:spPr/>
      <dgm:t>
        <a:bodyPr/>
        <a:lstStyle/>
        <a:p>
          <a:endParaRPr lang="en-AU"/>
        </a:p>
      </dgm:t>
    </dgm:pt>
    <dgm:pt modelId="{A193A672-3785-4975-99B7-B201471AEEB2}" type="pres">
      <dgm:prSet presAssocID="{791C60B0-5A1E-4DD4-92A8-26D7F776F5F4}" presName="Name0" presStyleCnt="0">
        <dgm:presLayoutVars>
          <dgm:dir/>
          <dgm:resizeHandles val="exact"/>
        </dgm:presLayoutVars>
      </dgm:prSet>
      <dgm:spPr/>
      <dgm:t>
        <a:bodyPr/>
        <a:lstStyle/>
        <a:p>
          <a:endParaRPr lang="en-AU"/>
        </a:p>
      </dgm:t>
    </dgm:pt>
    <dgm:pt modelId="{1AB45898-FECB-4320-8DC0-B55B064DD939}" type="pres">
      <dgm:prSet presAssocID="{18881456-D17B-4CEC-B901-4DCA80A89259}" presName="parTxOnly" presStyleLbl="node1" presStyleIdx="0" presStyleCnt="3">
        <dgm:presLayoutVars>
          <dgm:bulletEnabled val="1"/>
        </dgm:presLayoutVars>
      </dgm:prSet>
      <dgm:spPr/>
      <dgm:t>
        <a:bodyPr/>
        <a:lstStyle/>
        <a:p>
          <a:endParaRPr lang="en-AU"/>
        </a:p>
      </dgm:t>
    </dgm:pt>
    <dgm:pt modelId="{03BF4895-ED6E-4D55-9397-038F6D883049}" type="pres">
      <dgm:prSet presAssocID="{C3A55B82-92B8-4E5F-B819-6CB00DFBE6E4}" presName="parSpace" presStyleCnt="0"/>
      <dgm:spPr/>
    </dgm:pt>
    <dgm:pt modelId="{81C0C40B-E9E3-48A3-94A8-7BA0D1B15464}" type="pres">
      <dgm:prSet presAssocID="{40519EB7-B097-4329-8192-C5DC4A5561C1}" presName="parTxOnly" presStyleLbl="node1" presStyleIdx="1" presStyleCnt="3">
        <dgm:presLayoutVars>
          <dgm:bulletEnabled val="1"/>
        </dgm:presLayoutVars>
      </dgm:prSet>
      <dgm:spPr/>
      <dgm:t>
        <a:bodyPr/>
        <a:lstStyle/>
        <a:p>
          <a:endParaRPr lang="en-AU"/>
        </a:p>
      </dgm:t>
    </dgm:pt>
    <dgm:pt modelId="{999771C8-9BF3-4B14-A5E5-1C98F4AC2EDC}" type="pres">
      <dgm:prSet presAssocID="{951051BA-418E-4C28-A8FE-377BCB52809D}" presName="parSpace" presStyleCnt="0"/>
      <dgm:spPr/>
    </dgm:pt>
    <dgm:pt modelId="{3BFB212A-A962-4168-97D7-79222F38ADDD}" type="pres">
      <dgm:prSet presAssocID="{DFF50C1D-E4E7-49C2-A13E-1A02C38248A9}" presName="parTxOnly" presStyleLbl="node1" presStyleIdx="2" presStyleCnt="3">
        <dgm:presLayoutVars>
          <dgm:bulletEnabled val="1"/>
        </dgm:presLayoutVars>
      </dgm:prSet>
      <dgm:spPr/>
      <dgm:t>
        <a:bodyPr/>
        <a:lstStyle/>
        <a:p>
          <a:endParaRPr lang="en-AU"/>
        </a:p>
      </dgm:t>
    </dgm:pt>
  </dgm:ptLst>
  <dgm:cxnLst>
    <dgm:cxn modelId="{DED47B27-9BAA-4388-B8D8-22A0BB6B0E38}" srcId="{791C60B0-5A1E-4DD4-92A8-26D7F776F5F4}" destId="{18881456-D17B-4CEC-B901-4DCA80A89259}" srcOrd="0" destOrd="0" parTransId="{EC5F58D7-B539-478D-BA3F-4E1CBD8FF935}" sibTransId="{C3A55B82-92B8-4E5F-B819-6CB00DFBE6E4}"/>
    <dgm:cxn modelId="{8998AFA4-F218-45AF-A9DF-CC1BB864C286}" type="presOf" srcId="{18881456-D17B-4CEC-B901-4DCA80A89259}" destId="{1AB45898-FECB-4320-8DC0-B55B064DD939}" srcOrd="0" destOrd="0" presId="urn:microsoft.com/office/officeart/2005/8/layout/hChevron3"/>
    <dgm:cxn modelId="{526C82C6-A264-42FB-8D8F-D5D09BBE6F45}" type="presOf" srcId="{40519EB7-B097-4329-8192-C5DC4A5561C1}" destId="{81C0C40B-E9E3-48A3-94A8-7BA0D1B15464}" srcOrd="0" destOrd="0" presId="urn:microsoft.com/office/officeart/2005/8/layout/hChevron3"/>
    <dgm:cxn modelId="{60C5362B-E9BF-4192-BEEE-51CB1AB04FC2}" srcId="{791C60B0-5A1E-4DD4-92A8-26D7F776F5F4}" destId="{DFF50C1D-E4E7-49C2-A13E-1A02C38248A9}" srcOrd="2" destOrd="0" parTransId="{F6E94140-E503-4CEF-B69C-7197C49225FA}" sibTransId="{CC8CFF52-A6DF-4412-BE98-FB51E3F66903}"/>
    <dgm:cxn modelId="{5868394F-8C03-4C97-8D95-88344187D6F7}" type="presOf" srcId="{DFF50C1D-E4E7-49C2-A13E-1A02C38248A9}" destId="{3BFB212A-A962-4168-97D7-79222F38ADDD}" srcOrd="0" destOrd="0" presId="urn:microsoft.com/office/officeart/2005/8/layout/hChevron3"/>
    <dgm:cxn modelId="{2625C6F4-1700-4145-9BB3-0A7980EF04DB}" srcId="{791C60B0-5A1E-4DD4-92A8-26D7F776F5F4}" destId="{40519EB7-B097-4329-8192-C5DC4A5561C1}" srcOrd="1" destOrd="0" parTransId="{248D2393-E064-4E01-9219-59023CB26A30}" sibTransId="{951051BA-418E-4C28-A8FE-377BCB52809D}"/>
    <dgm:cxn modelId="{D15C691E-F9AF-401A-9944-2EF63B4DCF50}" type="presOf" srcId="{791C60B0-5A1E-4DD4-92A8-26D7F776F5F4}" destId="{A193A672-3785-4975-99B7-B201471AEEB2}" srcOrd="0" destOrd="0" presId="urn:microsoft.com/office/officeart/2005/8/layout/hChevron3"/>
    <dgm:cxn modelId="{B6A16F26-F37E-4EF0-8889-FB3F2668E9B9}" type="presParOf" srcId="{A193A672-3785-4975-99B7-B201471AEEB2}" destId="{1AB45898-FECB-4320-8DC0-B55B064DD939}" srcOrd="0" destOrd="0" presId="urn:microsoft.com/office/officeart/2005/8/layout/hChevron3"/>
    <dgm:cxn modelId="{92F9D576-7499-4F31-9F3C-59D9B02F869A}" type="presParOf" srcId="{A193A672-3785-4975-99B7-B201471AEEB2}" destId="{03BF4895-ED6E-4D55-9397-038F6D883049}" srcOrd="1" destOrd="0" presId="urn:microsoft.com/office/officeart/2005/8/layout/hChevron3"/>
    <dgm:cxn modelId="{5A1FF786-5518-4FBC-A677-1D5AA1AE9131}" type="presParOf" srcId="{A193A672-3785-4975-99B7-B201471AEEB2}" destId="{81C0C40B-E9E3-48A3-94A8-7BA0D1B15464}" srcOrd="2" destOrd="0" presId="urn:microsoft.com/office/officeart/2005/8/layout/hChevron3"/>
    <dgm:cxn modelId="{54937C7D-AE9A-4E02-B58B-5BC81528CA5D}" type="presParOf" srcId="{A193A672-3785-4975-99B7-B201471AEEB2}" destId="{999771C8-9BF3-4B14-A5E5-1C98F4AC2EDC}" srcOrd="3" destOrd="0" presId="urn:microsoft.com/office/officeart/2005/8/layout/hChevron3"/>
    <dgm:cxn modelId="{FD9F16F9-915F-4CA1-8ED9-4BC0223C9775}" type="presParOf" srcId="{A193A672-3785-4975-99B7-B201471AEEB2}" destId="{3BFB212A-A962-4168-97D7-79222F38ADDD}"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90F3E-EC93-4BD5-BB34-47779EF38A02}" type="datetimeFigureOut">
              <a:rPr lang="en-AU" smtClean="0"/>
              <a:t>08/03/2023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0F2C6-EDF9-4257-8F2D-1FF7426B9915}" type="slidenum">
              <a:rPr lang="en-AU" smtClean="0"/>
              <a:t>‹#›</a:t>
            </a:fld>
            <a:endParaRPr lang="en-AU"/>
          </a:p>
        </p:txBody>
      </p:sp>
    </p:spTree>
    <p:extLst>
      <p:ext uri="{BB962C8B-B14F-4D97-AF65-F5344CB8AC3E}">
        <p14:creationId xmlns:p14="http://schemas.microsoft.com/office/powerpoint/2010/main" val="238994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xfrm>
            <a:off x="80963" y="741363"/>
            <a:ext cx="6573837" cy="3698875"/>
          </a:xfrm>
          <a:ln/>
        </p:spPr>
      </p:sp>
      <p:sp>
        <p:nvSpPr>
          <p:cNvPr id="204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b="1">
                <a:latin typeface="Times" pitchFamily="124" charset="0"/>
              </a:rPr>
              <a:t>Figure 1 </a:t>
            </a:r>
            <a:r>
              <a:rPr lang="en-US" altLang="en-US">
                <a:latin typeface="Times" pitchFamily="124" charset="0"/>
              </a:rPr>
              <a:t>Outcomes associated with HCV infection. After acute infection, most persons develop viral persistence. Fatigue, joint pain, depression and a variety of skin manifestations can occur but are not usually diagnostic. In otherwise healthy persons infected at young ages, after decades some develop cirrhosis, end-state liver disease or HCC. There are wide ranges of the frequencies of these outcomes owing to differences in host factors such as race, age, HIV infection status and, for progression to end-stage disease, alcohol use. </a:t>
            </a:r>
          </a:p>
          <a:p>
            <a:endParaRPr lang="en-US" altLang="en-US">
              <a:latin typeface="Times" pitchFamily="124" charset="0"/>
            </a:endParaRPr>
          </a:p>
        </p:txBody>
      </p:sp>
    </p:spTree>
    <p:extLst>
      <p:ext uri="{BB962C8B-B14F-4D97-AF65-F5344CB8AC3E}">
        <p14:creationId xmlns:p14="http://schemas.microsoft.com/office/powerpoint/2010/main" val="395828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imes" pitchFamily="124" charset="0"/>
            </a:endParaRPr>
          </a:p>
        </p:txBody>
      </p:sp>
      <p:sp>
        <p:nvSpPr>
          <p:cNvPr id="36867" name="Slide Number Placeholder 3"/>
          <p:cNvSpPr>
            <a:spLocks noGrp="1"/>
          </p:cNvSpPr>
          <p:nvPr>
            <p:ph type="sldNum" sz="quarter" idx="4294967295"/>
          </p:nvPr>
        </p:nvSpPr>
        <p:spPr bwMode="auto">
          <a:xfrm>
            <a:off x="3815854" y="9371662"/>
            <a:ext cx="2918111" cy="492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FFFFFF"/>
                </a:solidFill>
                <a:latin typeface="Helvetica" pitchFamily="124" charset="0"/>
                <a:ea typeface="MS PGothic" pitchFamily="34" charset="-128"/>
              </a:defRPr>
            </a:lvl1pPr>
            <a:lvl2pPr marL="770722" indent="-296431">
              <a:defRPr sz="2500">
                <a:solidFill>
                  <a:srgbClr val="FFFFFF"/>
                </a:solidFill>
                <a:latin typeface="Helvetica" pitchFamily="124" charset="0"/>
                <a:ea typeface="MS PGothic" pitchFamily="34" charset="-128"/>
              </a:defRPr>
            </a:lvl2pPr>
            <a:lvl3pPr marL="1185726" indent="-237146">
              <a:defRPr sz="2500">
                <a:solidFill>
                  <a:srgbClr val="FFFFFF"/>
                </a:solidFill>
                <a:latin typeface="Helvetica" pitchFamily="124" charset="0"/>
                <a:ea typeface="MS PGothic" pitchFamily="34" charset="-128"/>
              </a:defRPr>
            </a:lvl3pPr>
            <a:lvl4pPr marL="1660017" indent="-237146">
              <a:defRPr sz="2500">
                <a:solidFill>
                  <a:srgbClr val="FFFFFF"/>
                </a:solidFill>
                <a:latin typeface="Helvetica" pitchFamily="124" charset="0"/>
                <a:ea typeface="MS PGothic" pitchFamily="34" charset="-128"/>
              </a:defRPr>
            </a:lvl4pPr>
            <a:lvl5pPr marL="2134307" indent="-237146">
              <a:defRPr sz="2500">
                <a:solidFill>
                  <a:srgbClr val="FFFFFF"/>
                </a:solidFill>
                <a:latin typeface="Helvetica" pitchFamily="124" charset="0"/>
                <a:ea typeface="MS PGothic" pitchFamily="34" charset="-128"/>
              </a:defRPr>
            </a:lvl5pPr>
            <a:lvl6pPr marL="2608598" indent="-237146" algn="ctr" eaLnBrk="0" fontAlgn="base" hangingPunct="0">
              <a:spcBef>
                <a:spcPct val="0"/>
              </a:spcBef>
              <a:spcAft>
                <a:spcPct val="0"/>
              </a:spcAft>
              <a:defRPr sz="2500">
                <a:solidFill>
                  <a:srgbClr val="FFFFFF"/>
                </a:solidFill>
                <a:latin typeface="Helvetica" pitchFamily="124" charset="0"/>
                <a:ea typeface="MS PGothic" pitchFamily="34" charset="-128"/>
              </a:defRPr>
            </a:lvl6pPr>
            <a:lvl7pPr marL="3082888" indent="-237146" algn="ctr" eaLnBrk="0" fontAlgn="base" hangingPunct="0">
              <a:spcBef>
                <a:spcPct val="0"/>
              </a:spcBef>
              <a:spcAft>
                <a:spcPct val="0"/>
              </a:spcAft>
              <a:defRPr sz="2500">
                <a:solidFill>
                  <a:srgbClr val="FFFFFF"/>
                </a:solidFill>
                <a:latin typeface="Helvetica" pitchFamily="124" charset="0"/>
                <a:ea typeface="MS PGothic" pitchFamily="34" charset="-128"/>
              </a:defRPr>
            </a:lvl7pPr>
            <a:lvl8pPr marL="3557178" indent="-237146" algn="ctr" eaLnBrk="0" fontAlgn="base" hangingPunct="0">
              <a:spcBef>
                <a:spcPct val="0"/>
              </a:spcBef>
              <a:spcAft>
                <a:spcPct val="0"/>
              </a:spcAft>
              <a:defRPr sz="2500">
                <a:solidFill>
                  <a:srgbClr val="FFFFFF"/>
                </a:solidFill>
                <a:latin typeface="Helvetica" pitchFamily="124" charset="0"/>
                <a:ea typeface="MS PGothic" pitchFamily="34" charset="-128"/>
              </a:defRPr>
            </a:lvl8pPr>
            <a:lvl9pPr marL="4031469" indent="-237146" algn="ctr" eaLnBrk="0" fontAlgn="base" hangingPunct="0">
              <a:spcBef>
                <a:spcPct val="0"/>
              </a:spcBef>
              <a:spcAft>
                <a:spcPct val="0"/>
              </a:spcAft>
              <a:defRPr sz="2500">
                <a:solidFill>
                  <a:srgbClr val="FFFFFF"/>
                </a:solidFill>
                <a:latin typeface="Helvetica" pitchFamily="124" charset="0"/>
                <a:ea typeface="MS PGothic" pitchFamily="34" charset="-128"/>
              </a:defRPr>
            </a:lvl9pPr>
          </a:lstStyle>
          <a:p>
            <a:fld id="{46219E07-82EF-4B1D-BC01-215B9ECAD1F9}" type="slidenum">
              <a:rPr lang="en-US" altLang="en-US" sz="1800">
                <a:latin typeface="Arial" pitchFamily="34" charset="0"/>
              </a:rPr>
              <a:pPr/>
              <a:t>17</a:t>
            </a:fld>
            <a:endParaRPr lang="en-US" altLang="en-US" sz="1800">
              <a:latin typeface="Arial" pitchFamily="34" charset="0"/>
            </a:endParaRPr>
          </a:p>
        </p:txBody>
      </p:sp>
    </p:spTree>
    <p:extLst>
      <p:ext uri="{BB962C8B-B14F-4D97-AF65-F5344CB8AC3E}">
        <p14:creationId xmlns:p14="http://schemas.microsoft.com/office/powerpoint/2010/main" val="176732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4FFCBBD-C884-49A7-95F6-6534EB1E9213}" type="slidenum">
              <a:rPr lang="en-AU" smtClean="0"/>
              <a:t>24</a:t>
            </a:fld>
            <a:endParaRPr lang="en-AU"/>
          </a:p>
        </p:txBody>
      </p:sp>
    </p:spTree>
    <p:extLst>
      <p:ext uri="{BB962C8B-B14F-4D97-AF65-F5344CB8AC3E}">
        <p14:creationId xmlns:p14="http://schemas.microsoft.com/office/powerpoint/2010/main" val="125649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8194F-A299-4F58-BE97-0407181C2066}" type="slidenum">
              <a:rPr lang="en-AU" smtClean="0"/>
              <a:t>25</a:t>
            </a:fld>
            <a:endParaRPr lang="en-AU"/>
          </a:p>
        </p:txBody>
      </p:sp>
    </p:spTree>
    <p:extLst>
      <p:ext uri="{BB962C8B-B14F-4D97-AF65-F5344CB8AC3E}">
        <p14:creationId xmlns:p14="http://schemas.microsoft.com/office/powerpoint/2010/main" val="313318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AC8194F-A299-4F58-BE97-0407181C2066}" type="slidenum">
              <a:rPr lang="en-AU" smtClean="0"/>
              <a:t>26</a:t>
            </a:fld>
            <a:endParaRPr lang="en-AU"/>
          </a:p>
        </p:txBody>
      </p:sp>
    </p:spTree>
    <p:extLst>
      <p:ext uri="{BB962C8B-B14F-4D97-AF65-F5344CB8AC3E}">
        <p14:creationId xmlns:p14="http://schemas.microsoft.com/office/powerpoint/2010/main" val="154737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ECAA987-34E1-4683-81CC-DDED1A61C092}" type="datetimeFigureOut">
              <a:rPr lang="en-AU" smtClean="0"/>
              <a:t>08/03/2023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123585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CAA987-34E1-4683-81CC-DDED1A61C092}" type="datetimeFigureOut">
              <a:rPr lang="en-AU" smtClean="0"/>
              <a:t>08/03/2023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134980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CAA987-34E1-4683-81CC-DDED1A61C092}" type="datetimeFigureOut">
              <a:rPr lang="en-AU" smtClean="0"/>
              <a:t>08/03/2023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324959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CAA987-34E1-4683-81CC-DDED1A61C092}" type="datetimeFigureOut">
              <a:rPr lang="en-AU" smtClean="0"/>
              <a:t>08/03/2023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197039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AA987-34E1-4683-81CC-DDED1A61C092}" type="datetimeFigureOut">
              <a:rPr lang="en-AU" smtClean="0"/>
              <a:t>08/03/2023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259802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ECAA987-34E1-4683-81CC-DDED1A61C092}" type="datetimeFigureOut">
              <a:rPr lang="en-AU" smtClean="0"/>
              <a:t>08/03/2023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391290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ECAA987-34E1-4683-81CC-DDED1A61C092}" type="datetimeFigureOut">
              <a:rPr lang="en-AU" smtClean="0"/>
              <a:t>08/03/2023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13638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ECAA987-34E1-4683-81CC-DDED1A61C092}" type="datetimeFigureOut">
              <a:rPr lang="en-AU" smtClean="0"/>
              <a:t>08/03/2023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224904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AA987-34E1-4683-81CC-DDED1A61C092}" type="datetimeFigureOut">
              <a:rPr lang="en-AU" smtClean="0"/>
              <a:t>08/03/2023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314245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AA987-34E1-4683-81CC-DDED1A61C092}" type="datetimeFigureOut">
              <a:rPr lang="en-AU" smtClean="0"/>
              <a:t>08/03/2023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382582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AA987-34E1-4683-81CC-DDED1A61C092}" type="datetimeFigureOut">
              <a:rPr lang="en-AU" smtClean="0"/>
              <a:t>08/03/2023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BC56E-9F24-4AF7-9D6F-6CB42B7DB512}" type="slidenum">
              <a:rPr lang="en-AU" smtClean="0"/>
              <a:t>‹#›</a:t>
            </a:fld>
            <a:endParaRPr lang="en-AU"/>
          </a:p>
        </p:txBody>
      </p:sp>
    </p:spTree>
    <p:extLst>
      <p:ext uri="{BB962C8B-B14F-4D97-AF65-F5344CB8AC3E}">
        <p14:creationId xmlns:p14="http://schemas.microsoft.com/office/powerpoint/2010/main" val="312869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AA987-34E1-4683-81CC-DDED1A61C092}" type="datetimeFigureOut">
              <a:rPr lang="en-AU" smtClean="0"/>
              <a:t>08/03/2023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BC56E-9F24-4AF7-9D6F-6CB42B7DB512}" type="slidenum">
              <a:rPr lang="en-AU" smtClean="0"/>
              <a:t>‹#›</a:t>
            </a:fld>
            <a:endParaRPr lang="en-AU"/>
          </a:p>
        </p:txBody>
      </p:sp>
    </p:spTree>
    <p:extLst>
      <p:ext uri="{BB962C8B-B14F-4D97-AF65-F5344CB8AC3E}">
        <p14:creationId xmlns:p14="http://schemas.microsoft.com/office/powerpoint/2010/main" val="105564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astroliverpool.com.a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4.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astroliverpool.com.au/" TargetMode="External"/><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png"/><Relationship Id="rId7" Type="http://schemas.openxmlformats.org/officeDocument/2006/relationships/hyperlink" Target="https://www.gastroliverpool.com.a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s://www.gastroliverpool.com.a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www.gastroliverpool.com.a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www.gastroliverpool.com.a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www.gastroliverpool.com.a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melissa.fraser@health.nsw.gov.au" TargetMode="External"/><Relationship Id="rId7" Type="http://schemas.openxmlformats.org/officeDocument/2006/relationships/hyperlink" Target="https://www.gastroliverpool.com.au/" TargetMode="External"/><Relationship Id="rId2" Type="http://schemas.openxmlformats.org/officeDocument/2006/relationships/hyperlink" Target="mailto:Miriam.levy@health.nsw.gov.au" TargetMode="External"/><Relationship Id="rId1" Type="http://schemas.openxmlformats.org/officeDocument/2006/relationships/slideLayout" Target="../slideLayouts/slideLayout2.xml"/><Relationship Id="rId6" Type="http://schemas.openxmlformats.org/officeDocument/2006/relationships/hyperlink" Target="mailto:Basheer.Alshiwanna@health.nsw.gov.au" TargetMode="External"/><Relationship Id="rId5" Type="http://schemas.openxmlformats.org/officeDocument/2006/relationships/hyperlink" Target="mailto:Julia.DiGirolamo@health.nsw.gov.au" TargetMode="External"/><Relationship Id="rId10" Type="http://schemas.openxmlformats.org/officeDocument/2006/relationships/image" Target="../media/image3.png"/><Relationship Id="rId4" Type="http://schemas.openxmlformats.org/officeDocument/2006/relationships/hyperlink" Target="mailto:David.Prince@health.nsw.gov.au" TargetMode="External"/><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gastroliverpool.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49353"/>
            <a:ext cx="12192000" cy="2387600"/>
          </a:xfrm>
          <a:solidFill>
            <a:schemeClr val="accent6">
              <a:lumMod val="40000"/>
              <a:lumOff val="60000"/>
            </a:schemeClr>
          </a:solidFill>
        </p:spPr>
        <p:txBody>
          <a:bodyPr>
            <a:noAutofit/>
          </a:bodyPr>
          <a:lstStyle/>
          <a:p>
            <a:r>
              <a:rPr lang="en-US" b="1" dirty="0" smtClean="0">
                <a:latin typeface="Calibri" panose="020F0502020204030204" pitchFamily="34" charset="0"/>
                <a:cs typeface="Calibri" panose="020F0502020204030204" pitchFamily="34" charset="0"/>
              </a:rPr>
              <a:t>SEARCH 3X</a:t>
            </a:r>
            <a:r>
              <a:rPr lang="en-US" sz="4000" b="1" dirty="0" smtClean="0">
                <a:latin typeface="Calibri" panose="020F0502020204030204" pitchFamily="34" charset="0"/>
                <a:cs typeface="Calibri" panose="020F0502020204030204" pitchFamily="34" charset="0"/>
              </a:rPr>
              <a:t/>
            </a:r>
            <a:br>
              <a:rPr lang="en-US" sz="4000" b="1"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a:t>
            </a:r>
            <a:r>
              <a:rPr lang="en-US" sz="2800" b="1" dirty="0" smtClean="0">
                <a:latin typeface="Calibri" panose="020F0502020204030204" pitchFamily="34" charset="0"/>
                <a:cs typeface="Calibri" panose="020F0502020204030204" pitchFamily="34" charset="0"/>
              </a:rPr>
              <a:t>S</a:t>
            </a:r>
            <a:r>
              <a:rPr lang="en-US" sz="2400" dirty="0" smtClean="0">
                <a:latin typeface="Calibri" panose="020F0502020204030204" pitchFamily="34" charset="0"/>
                <a:cs typeface="Calibri" panose="020F0502020204030204" pitchFamily="34" charset="0"/>
              </a:rPr>
              <a:t>creening</a:t>
            </a:r>
            <a:r>
              <a:rPr lang="en-US" sz="2800"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E</a:t>
            </a:r>
            <a:r>
              <a:rPr lang="en-US" sz="2400" dirty="0" smtClean="0">
                <a:latin typeface="Calibri" panose="020F0502020204030204" pitchFamily="34" charset="0"/>
                <a:cs typeface="Calibri" panose="020F0502020204030204" pitchFamily="34" charset="0"/>
              </a:rPr>
              <a:t>mergency</a:t>
            </a:r>
            <a:r>
              <a:rPr lang="en-US" sz="2800"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A</a:t>
            </a:r>
            <a:r>
              <a:rPr lang="en-US" sz="2400" dirty="0" smtClean="0">
                <a:latin typeface="Calibri" panose="020F0502020204030204" pitchFamily="34" charset="0"/>
                <a:cs typeface="Calibri" panose="020F0502020204030204" pitchFamily="34" charset="0"/>
              </a:rPr>
              <a:t>dmissions</a:t>
            </a:r>
            <a:r>
              <a:rPr lang="en-US" sz="28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at</a:t>
            </a:r>
            <a:r>
              <a:rPr lang="en-US" sz="2800"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R</a:t>
            </a:r>
            <a:r>
              <a:rPr lang="en-US" sz="2400" dirty="0" smtClean="0">
                <a:latin typeface="Calibri" panose="020F0502020204030204" pitchFamily="34" charset="0"/>
                <a:cs typeface="Calibri" panose="020F0502020204030204" pitchFamily="34" charset="0"/>
              </a:rPr>
              <a:t>isk</a:t>
            </a:r>
            <a:r>
              <a:rPr lang="en-US" sz="28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of</a:t>
            </a:r>
            <a:r>
              <a:rPr lang="en-US" sz="2800"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hronic</a:t>
            </a:r>
            <a:r>
              <a:rPr lang="en-US" sz="2800"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H</a:t>
            </a:r>
            <a:r>
              <a:rPr lang="en-US" sz="2400" dirty="0" smtClean="0">
                <a:latin typeface="Calibri" panose="020F0502020204030204" pitchFamily="34" charset="0"/>
                <a:cs typeface="Calibri" panose="020F0502020204030204" pitchFamily="34" charset="0"/>
              </a:rPr>
              <a:t>epatitis)</a:t>
            </a:r>
            <a:r>
              <a:rPr lang="en-US" sz="2800" dirty="0" smtClean="0">
                <a:latin typeface="Calibri" panose="020F0502020204030204" pitchFamily="34" charset="0"/>
                <a:cs typeface="Calibri" panose="020F0502020204030204" pitchFamily="34" charset="0"/>
              </a:rPr>
              <a:t> </a:t>
            </a:r>
            <a:br>
              <a:rPr lang="en-US" sz="2800"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3</a:t>
            </a:r>
            <a:r>
              <a:rPr lang="en-US" sz="2800" dirty="0" smtClean="0">
                <a:latin typeface="Calibri" panose="020F0502020204030204" pitchFamily="34" charset="0"/>
                <a:cs typeface="Calibri" panose="020F0502020204030204" pitchFamily="34" charset="0"/>
              </a:rPr>
              <a:t> – </a:t>
            </a:r>
            <a:r>
              <a:rPr lang="en-US" sz="2400" dirty="0" err="1" smtClean="0">
                <a:latin typeface="Calibri" panose="020F0502020204030204" pitchFamily="34" charset="0"/>
                <a:cs typeface="Calibri" panose="020F0502020204030204" pitchFamily="34" charset="0"/>
              </a:rPr>
              <a:t>E</a:t>
            </a:r>
            <a:r>
              <a:rPr lang="en-US" sz="2800" b="1" dirty="0" err="1" smtClean="0">
                <a:latin typeface="Calibri" panose="020F0502020204030204" pitchFamily="34" charset="0"/>
                <a:cs typeface="Calibri" panose="020F0502020204030204" pitchFamily="34" charset="0"/>
              </a:rPr>
              <a:t>X</a:t>
            </a:r>
            <a:r>
              <a:rPr lang="en-US" sz="2400" dirty="0" err="1" smtClean="0">
                <a:latin typeface="Calibri" panose="020F0502020204030204" pitchFamily="34" charset="0"/>
                <a:cs typeface="Calibri" panose="020F0502020204030204" pitchFamily="34" charset="0"/>
              </a:rPr>
              <a:t>tension</a:t>
            </a:r>
            <a:r>
              <a:rPr lang="en-US" sz="28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Pilot Program</a:t>
            </a:r>
            <a:br>
              <a:rPr lang="en-US" sz="2400" dirty="0" smtClean="0">
                <a:latin typeface="Calibri" panose="020F0502020204030204" pitchFamily="34" charset="0"/>
                <a:cs typeface="Calibri" panose="020F0502020204030204" pitchFamily="34" charset="0"/>
              </a:rPr>
            </a:br>
            <a:endParaRPr lang="en-AU" sz="2400" dirty="0">
              <a:latin typeface="Calibri" panose="020F0502020204030204" pitchFamily="34" charset="0"/>
              <a:cs typeface="Calibri" panose="020F0502020204030204" pitchFamily="34" charset="0"/>
            </a:endParaRPr>
          </a:p>
        </p:txBody>
      </p:sp>
      <p:grpSp>
        <p:nvGrpSpPr>
          <p:cNvPr id="5" name="Group 4"/>
          <p:cNvGrpSpPr/>
          <p:nvPr/>
        </p:nvGrpSpPr>
        <p:grpSpPr>
          <a:xfrm>
            <a:off x="94002" y="5453450"/>
            <a:ext cx="5120549" cy="1255540"/>
            <a:chOff x="39466" y="5811854"/>
            <a:chExt cx="4589138" cy="966434"/>
          </a:xfrm>
        </p:grpSpPr>
        <p:grpSp>
          <p:nvGrpSpPr>
            <p:cNvPr id="6" name="Group 5"/>
            <p:cNvGrpSpPr/>
            <p:nvPr/>
          </p:nvGrpSpPr>
          <p:grpSpPr>
            <a:xfrm>
              <a:off x="39466" y="5811854"/>
              <a:ext cx="2687010" cy="966434"/>
              <a:chOff x="7788353" y="297349"/>
              <a:chExt cx="3069289" cy="1204033"/>
            </a:xfrm>
          </p:grpSpPr>
          <p:pic>
            <p:nvPicPr>
              <p:cNvPr id="9" name="Picture 8" descr="cid:image009.png@01D78DDD.6B96E92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0" name="TextBox 9"/>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ubtitle 10"/>
          <p:cNvSpPr>
            <a:spLocks noGrp="1"/>
          </p:cNvSpPr>
          <p:nvPr>
            <p:ph type="subTitle" idx="1"/>
          </p:nvPr>
        </p:nvSpPr>
        <p:spPr>
          <a:xfrm>
            <a:off x="1524000" y="4072530"/>
            <a:ext cx="9144000" cy="1928490"/>
          </a:xfrm>
        </p:spPr>
        <p:txBody>
          <a:bodyPr>
            <a:normAutofit/>
          </a:bodyPr>
          <a:lstStyle/>
          <a:p>
            <a:endParaRPr lang="en-US" sz="2000" dirty="0" smtClean="0"/>
          </a:p>
          <a:p>
            <a:r>
              <a:rPr lang="en-US" sz="2000" dirty="0" smtClean="0"/>
              <a:t>Dr. David Prince | Julia Di Girolamo | Dr. Basheer Alshiwanna</a:t>
            </a:r>
            <a:endParaRPr lang="en-AU" sz="2000" dirty="0"/>
          </a:p>
        </p:txBody>
      </p:sp>
      <p:pic>
        <p:nvPicPr>
          <p:cNvPr id="12" name="Picture 11"/>
          <p:cNvPicPr>
            <a:picLocks noChangeAspect="1"/>
          </p:cNvPicPr>
          <p:nvPr/>
        </p:nvPicPr>
        <p:blipFill rotWithShape="1">
          <a:blip r:embed="rId6"/>
          <a:srcRect l="1037" t="1" r="1252" b="78804"/>
          <a:stretch/>
        </p:blipFill>
        <p:spPr>
          <a:xfrm>
            <a:off x="7973151" y="5453451"/>
            <a:ext cx="4078807" cy="1272278"/>
          </a:xfrm>
          <a:prstGeom prst="rect">
            <a:avLst/>
          </a:prstGeom>
        </p:spPr>
      </p:pic>
    </p:spTree>
    <p:extLst>
      <p:ext uri="{BB962C8B-B14F-4D97-AF65-F5344CB8AC3E}">
        <p14:creationId xmlns:p14="http://schemas.microsoft.com/office/powerpoint/2010/main" val="198225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treatment 1997-2020</a:t>
            </a:r>
            <a:endParaRPr lang="en-AU" dirty="0"/>
          </a:p>
        </p:txBody>
      </p:sp>
      <p:pic>
        <p:nvPicPr>
          <p:cNvPr id="5" name="Picture 4"/>
          <p:cNvPicPr>
            <a:picLocks noChangeAspect="1"/>
          </p:cNvPicPr>
          <p:nvPr/>
        </p:nvPicPr>
        <p:blipFill rotWithShape="1">
          <a:blip r:embed="rId2"/>
          <a:srcRect r="67306"/>
          <a:stretch/>
        </p:blipFill>
        <p:spPr>
          <a:xfrm>
            <a:off x="9936931" y="77975"/>
            <a:ext cx="2071347" cy="810299"/>
          </a:xfrm>
          <a:prstGeom prst="rect">
            <a:avLst/>
          </a:prstGeom>
        </p:spPr>
      </p:pic>
      <p:pic>
        <p:nvPicPr>
          <p:cNvPr id="6" name="Picture 5"/>
          <p:cNvPicPr>
            <a:picLocks noChangeAspect="1"/>
          </p:cNvPicPr>
          <p:nvPr/>
        </p:nvPicPr>
        <p:blipFill>
          <a:blip r:embed="rId3"/>
          <a:stretch>
            <a:fillRect/>
          </a:stretch>
        </p:blipFill>
        <p:spPr>
          <a:xfrm>
            <a:off x="607540" y="1690688"/>
            <a:ext cx="5895871" cy="3951488"/>
          </a:xfrm>
          <a:prstGeom prst="rect">
            <a:avLst/>
          </a:prstGeom>
        </p:spPr>
      </p:pic>
      <p:sp>
        <p:nvSpPr>
          <p:cNvPr id="9" name="Content Placeholder 2"/>
          <p:cNvSpPr txBox="1">
            <a:spLocks/>
          </p:cNvSpPr>
          <p:nvPr/>
        </p:nvSpPr>
        <p:spPr>
          <a:xfrm>
            <a:off x="8030071" y="4949255"/>
            <a:ext cx="2388973" cy="332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t>Kirby Institute 2021</a:t>
            </a:r>
            <a:endParaRPr lang="en-AU" sz="1800" dirty="0"/>
          </a:p>
        </p:txBody>
      </p:sp>
      <p:pic>
        <p:nvPicPr>
          <p:cNvPr id="10" name="Picture 9"/>
          <p:cNvPicPr>
            <a:picLocks noChangeAspect="1"/>
          </p:cNvPicPr>
          <p:nvPr/>
        </p:nvPicPr>
        <p:blipFill>
          <a:blip r:embed="rId4"/>
          <a:stretch>
            <a:fillRect/>
          </a:stretch>
        </p:blipFill>
        <p:spPr>
          <a:xfrm>
            <a:off x="6503412" y="1883150"/>
            <a:ext cx="5442292" cy="2705326"/>
          </a:xfrm>
          <a:prstGeom prst="rect">
            <a:avLst/>
          </a:prstGeom>
        </p:spPr>
      </p:pic>
    </p:spTree>
    <p:extLst>
      <p:ext uri="{BB962C8B-B14F-4D97-AF65-F5344CB8AC3E}">
        <p14:creationId xmlns:p14="http://schemas.microsoft.com/office/powerpoint/2010/main" val="1861737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87" y="1623582"/>
            <a:ext cx="4753231" cy="1325563"/>
          </a:xfrm>
        </p:spPr>
        <p:txBody>
          <a:bodyPr>
            <a:normAutofit/>
          </a:bodyPr>
          <a:lstStyle/>
          <a:p>
            <a:r>
              <a:rPr lang="en-AU" sz="3600" dirty="0"/>
              <a:t>The C</a:t>
            </a:r>
            <a:r>
              <a:rPr lang="en-AU" sz="3600" dirty="0" smtClean="0"/>
              <a:t>urrent </a:t>
            </a:r>
            <a:r>
              <a:rPr lang="en-AU" sz="3600" dirty="0"/>
              <a:t>C</a:t>
            </a:r>
            <a:r>
              <a:rPr lang="en-AU" sz="3600" dirty="0" smtClean="0"/>
              <a:t>hallenge </a:t>
            </a:r>
            <a:endParaRPr lang="en-AU" sz="3600" dirty="0"/>
          </a:p>
        </p:txBody>
      </p:sp>
      <p:sp>
        <p:nvSpPr>
          <p:cNvPr id="3" name="Content Placeholder 2"/>
          <p:cNvSpPr>
            <a:spLocks noGrp="1"/>
          </p:cNvSpPr>
          <p:nvPr>
            <p:ph idx="1"/>
          </p:nvPr>
        </p:nvSpPr>
        <p:spPr>
          <a:xfrm flipH="1">
            <a:off x="411687" y="2949145"/>
            <a:ext cx="4885037" cy="3013633"/>
          </a:xfrm>
        </p:spPr>
        <p:txBody>
          <a:bodyPr>
            <a:normAutofit/>
          </a:bodyPr>
          <a:lstStyle/>
          <a:p>
            <a:pPr marL="0" indent="0">
              <a:buNone/>
            </a:pPr>
            <a:r>
              <a:rPr lang="en-AU" sz="2000" dirty="0" smtClean="0"/>
              <a:t>Finding </a:t>
            </a:r>
            <a:r>
              <a:rPr lang="en-AU" sz="2000" dirty="0"/>
              <a:t>people with hepatitis C and enrolling them in care</a:t>
            </a:r>
          </a:p>
          <a:p>
            <a:pPr marL="457200" lvl="1" indent="0">
              <a:buNone/>
            </a:pPr>
            <a:endParaRPr lang="en-AU" sz="1800" dirty="0"/>
          </a:p>
          <a:p>
            <a:pPr marL="0" indent="0">
              <a:buNone/>
            </a:pPr>
            <a:r>
              <a:rPr lang="en-AU" sz="2000" dirty="0"/>
              <a:t>A significant proportion of infected with hepatitis C remain:</a:t>
            </a:r>
          </a:p>
          <a:p>
            <a:pPr lvl="1"/>
            <a:r>
              <a:rPr lang="en-AU" sz="1800" dirty="0"/>
              <a:t>Unaware of infection</a:t>
            </a:r>
          </a:p>
          <a:p>
            <a:pPr lvl="1"/>
            <a:r>
              <a:rPr lang="en-AU" sz="1800" dirty="0"/>
              <a:t>Not enrolled in care</a:t>
            </a:r>
          </a:p>
          <a:p>
            <a:pPr lvl="1"/>
            <a:endParaRPr lang="en-AU" dirty="0"/>
          </a:p>
          <a:p>
            <a:endParaRPr lang="en-AU" dirty="0"/>
          </a:p>
          <a:p>
            <a:pPr lvl="1"/>
            <a:endParaRPr lang="en-AU" dirty="0"/>
          </a:p>
          <a:p>
            <a:endParaRPr lang="en-AU" dirty="0"/>
          </a:p>
          <a:p>
            <a:pPr lvl="1"/>
            <a:endParaRPr lang="en-AU" dirty="0"/>
          </a:p>
          <a:p>
            <a:pPr marL="0" indent="0">
              <a:buNone/>
            </a:pPr>
            <a:endParaRPr lang="en-AU" dirty="0"/>
          </a:p>
          <a:p>
            <a:endParaRPr lang="en-AU" dirty="0"/>
          </a:p>
          <a:p>
            <a:endParaRPr lang="en-AU" dirty="0"/>
          </a:p>
        </p:txBody>
      </p:sp>
      <p:pic>
        <p:nvPicPr>
          <p:cNvPr id="4" name="Picture 3"/>
          <p:cNvPicPr>
            <a:picLocks noChangeAspect="1"/>
          </p:cNvPicPr>
          <p:nvPr/>
        </p:nvPicPr>
        <p:blipFill>
          <a:blip r:embed="rId2"/>
          <a:stretch>
            <a:fillRect/>
          </a:stretch>
        </p:blipFill>
        <p:spPr>
          <a:xfrm>
            <a:off x="5296722" y="483124"/>
            <a:ext cx="6057076" cy="6307522"/>
          </a:xfrm>
          <a:prstGeom prst="rect">
            <a:avLst/>
          </a:prstGeom>
        </p:spPr>
      </p:pic>
      <p:pic>
        <p:nvPicPr>
          <p:cNvPr id="5" name="Picture 4"/>
          <p:cNvPicPr>
            <a:picLocks noChangeAspect="1"/>
          </p:cNvPicPr>
          <p:nvPr/>
        </p:nvPicPr>
        <p:blipFill rotWithShape="1">
          <a:blip r:embed="rId3"/>
          <a:srcRect r="67306"/>
          <a:stretch/>
        </p:blipFill>
        <p:spPr>
          <a:xfrm>
            <a:off x="9936931" y="77975"/>
            <a:ext cx="2071347" cy="810299"/>
          </a:xfrm>
          <a:prstGeom prst="rect">
            <a:avLst/>
          </a:prstGeom>
        </p:spPr>
      </p:pic>
      <p:sp>
        <p:nvSpPr>
          <p:cNvPr id="6" name="Content Placeholder 2"/>
          <p:cNvSpPr txBox="1">
            <a:spLocks/>
          </p:cNvSpPr>
          <p:nvPr/>
        </p:nvSpPr>
        <p:spPr>
          <a:xfrm>
            <a:off x="8964825" y="5044418"/>
            <a:ext cx="2388973" cy="332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smtClean="0"/>
              <a:t>Kirby Institute 2021</a:t>
            </a:r>
            <a:endParaRPr lang="en-AU" sz="1600" dirty="0"/>
          </a:p>
        </p:txBody>
      </p:sp>
    </p:spTree>
    <p:extLst>
      <p:ext uri="{BB962C8B-B14F-4D97-AF65-F5344CB8AC3E}">
        <p14:creationId xmlns:p14="http://schemas.microsoft.com/office/powerpoint/2010/main" val="325784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7306"/>
          <a:stretch/>
        </p:blipFill>
        <p:spPr>
          <a:xfrm>
            <a:off x="9936931" y="77975"/>
            <a:ext cx="2071347" cy="810299"/>
          </a:xfrm>
          <a:prstGeom prst="rect">
            <a:avLst/>
          </a:prstGeom>
        </p:spPr>
      </p:pic>
      <p:pic>
        <p:nvPicPr>
          <p:cNvPr id="5" name="Picture 4"/>
          <p:cNvPicPr>
            <a:picLocks noChangeAspect="1"/>
          </p:cNvPicPr>
          <p:nvPr/>
        </p:nvPicPr>
        <p:blipFill>
          <a:blip r:embed="rId3"/>
          <a:stretch>
            <a:fillRect/>
          </a:stretch>
        </p:blipFill>
        <p:spPr>
          <a:xfrm>
            <a:off x="769238" y="650789"/>
            <a:ext cx="9047125" cy="5912943"/>
          </a:xfrm>
          <a:prstGeom prst="rect">
            <a:avLst/>
          </a:prstGeom>
        </p:spPr>
      </p:pic>
    </p:spTree>
    <p:extLst>
      <p:ext uri="{BB962C8B-B14F-4D97-AF65-F5344CB8AC3E}">
        <p14:creationId xmlns:p14="http://schemas.microsoft.com/office/powerpoint/2010/main" val="2097653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B Transmission	</a:t>
            </a:r>
            <a:endParaRPr lang="en-AU" dirty="0"/>
          </a:p>
        </p:txBody>
      </p:sp>
      <p:sp>
        <p:nvSpPr>
          <p:cNvPr id="3" name="Content Placeholder 2"/>
          <p:cNvSpPr>
            <a:spLocks noGrp="1"/>
          </p:cNvSpPr>
          <p:nvPr>
            <p:ph sz="half" idx="1"/>
          </p:nvPr>
        </p:nvSpPr>
        <p:spPr/>
        <p:txBody>
          <a:bodyPr>
            <a:normAutofit/>
          </a:bodyPr>
          <a:lstStyle/>
          <a:p>
            <a:pPr marL="0" indent="0">
              <a:buNone/>
            </a:pPr>
            <a:r>
              <a:rPr lang="en-US" sz="2000" dirty="0" smtClean="0"/>
              <a:t>Modes of Transmission</a:t>
            </a:r>
          </a:p>
          <a:p>
            <a:pPr>
              <a:buFontTx/>
              <a:buChar char="-"/>
            </a:pPr>
            <a:r>
              <a:rPr lang="en-US" sz="2000" b="1" dirty="0" smtClean="0"/>
              <a:t>Vertical (Perinatal)</a:t>
            </a:r>
            <a:r>
              <a:rPr lang="en-US" sz="2000" dirty="0" smtClean="0"/>
              <a:t>:</a:t>
            </a:r>
          </a:p>
          <a:p>
            <a:pPr lvl="1">
              <a:buFontTx/>
              <a:buChar char="-"/>
            </a:pPr>
            <a:r>
              <a:rPr lang="en-US" sz="1600" dirty="0" smtClean="0"/>
              <a:t>Especially </a:t>
            </a:r>
            <a:r>
              <a:rPr lang="en-US" sz="1600" dirty="0" err="1" smtClean="0"/>
              <a:t>HbeAg</a:t>
            </a:r>
            <a:r>
              <a:rPr lang="en-US" sz="1600" dirty="0"/>
              <a:t> </a:t>
            </a:r>
            <a:r>
              <a:rPr lang="en-US" sz="1600" dirty="0" smtClean="0"/>
              <a:t>+ with high HBV high viral  </a:t>
            </a:r>
          </a:p>
          <a:p>
            <a:pPr>
              <a:buFontTx/>
              <a:buChar char="-"/>
            </a:pPr>
            <a:r>
              <a:rPr lang="en-US" sz="2000" b="1" dirty="0" smtClean="0"/>
              <a:t>Horizontal</a:t>
            </a:r>
            <a:r>
              <a:rPr lang="en-US" sz="2000" dirty="0" smtClean="0"/>
              <a:t>: skin, mucosal breaks, schoolchildren </a:t>
            </a:r>
          </a:p>
          <a:p>
            <a:pPr>
              <a:buFontTx/>
              <a:buChar char="-"/>
            </a:pPr>
            <a:r>
              <a:rPr lang="en-US" sz="2000" b="1" dirty="0" smtClean="0"/>
              <a:t>Sexually acquired</a:t>
            </a:r>
          </a:p>
          <a:p>
            <a:pPr>
              <a:buFontTx/>
              <a:buChar char="-"/>
            </a:pPr>
            <a:r>
              <a:rPr lang="en-US" sz="2000" b="1" dirty="0" smtClean="0"/>
              <a:t>Percutaneous</a:t>
            </a:r>
            <a:r>
              <a:rPr lang="en-US" sz="2000" dirty="0" smtClean="0"/>
              <a:t>: IVDU, tattoos / piercing, Acupuncture, Household (toothbrush / razors)</a:t>
            </a:r>
          </a:p>
          <a:p>
            <a:pPr>
              <a:buFontTx/>
              <a:buChar char="-"/>
            </a:pPr>
            <a:r>
              <a:rPr lang="en-US" sz="2000" b="1" dirty="0" smtClean="0"/>
              <a:t>Healthcare</a:t>
            </a:r>
            <a:r>
              <a:rPr lang="en-US" sz="2000" dirty="0" smtClean="0"/>
              <a:t>: blood transfusion, surgical procedures, dialysis, </a:t>
            </a:r>
            <a:r>
              <a:rPr lang="en-US" sz="2000" dirty="0" err="1" smtClean="0"/>
              <a:t>fingerprick</a:t>
            </a:r>
            <a:r>
              <a:rPr lang="en-US" sz="2000" dirty="0" smtClean="0"/>
              <a:t> </a:t>
            </a:r>
            <a:endParaRPr lang="en-AU" sz="2000" dirty="0"/>
          </a:p>
        </p:txBody>
      </p:sp>
      <p:sp>
        <p:nvSpPr>
          <p:cNvPr id="4" name="Content Placeholder 3"/>
          <p:cNvSpPr>
            <a:spLocks noGrp="1"/>
          </p:cNvSpPr>
          <p:nvPr>
            <p:ph sz="half" idx="2"/>
          </p:nvPr>
        </p:nvSpPr>
        <p:spPr/>
        <p:txBody>
          <a:bodyPr>
            <a:noAutofit/>
          </a:bodyPr>
          <a:lstStyle/>
          <a:p>
            <a:pPr marL="0" indent="0">
              <a:buNone/>
            </a:pPr>
            <a:r>
              <a:rPr lang="en-US" sz="2000" dirty="0"/>
              <a:t>Varies by geographical region</a:t>
            </a:r>
          </a:p>
          <a:p>
            <a:pPr>
              <a:buFontTx/>
              <a:buChar char="-"/>
            </a:pPr>
            <a:r>
              <a:rPr lang="en-US" sz="2000" dirty="0"/>
              <a:t>High prevalence regions: Perinatal (vertical)</a:t>
            </a:r>
          </a:p>
          <a:p>
            <a:pPr>
              <a:buFontTx/>
              <a:buChar char="-"/>
            </a:pPr>
            <a:r>
              <a:rPr lang="en-US" sz="2000" dirty="0"/>
              <a:t>Intermediate prevalence: Perinatal and Early childhood contact (horizontal)</a:t>
            </a:r>
          </a:p>
          <a:p>
            <a:pPr>
              <a:buFontTx/>
              <a:buChar char="-"/>
            </a:pPr>
            <a:r>
              <a:rPr lang="en-US" sz="2000" dirty="0"/>
              <a:t>Low Prevalence: Adult risk </a:t>
            </a:r>
            <a:r>
              <a:rPr lang="en-US" sz="2000" dirty="0" smtClean="0"/>
              <a:t>groups - </a:t>
            </a:r>
            <a:r>
              <a:rPr lang="en-US" sz="2000" dirty="0"/>
              <a:t>parenteral / percutaneous / sexual transmission </a:t>
            </a:r>
          </a:p>
          <a:p>
            <a:pPr marL="0" indent="0">
              <a:buNone/>
            </a:pPr>
            <a:endParaRPr lang="en-US" sz="2000" b="1" dirty="0" smtClean="0"/>
          </a:p>
          <a:p>
            <a:pPr marL="0" indent="0">
              <a:buNone/>
            </a:pPr>
            <a:r>
              <a:rPr lang="en-US" sz="2000" b="1" dirty="0" smtClean="0"/>
              <a:t>Australia: low prevalence but high in migrant and indigenous populations </a:t>
            </a:r>
            <a:endParaRPr lang="en-US" sz="2000" b="1" dirty="0"/>
          </a:p>
        </p:txBody>
      </p:sp>
    </p:spTree>
    <p:extLst>
      <p:ext uri="{BB962C8B-B14F-4D97-AF65-F5344CB8AC3E}">
        <p14:creationId xmlns:p14="http://schemas.microsoft.com/office/powerpoint/2010/main" val="220380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Hepatitis B</a:t>
            </a:r>
            <a:endParaRPr lang="en-AU" sz="2400" dirty="0"/>
          </a:p>
        </p:txBody>
      </p:sp>
      <p:sp>
        <p:nvSpPr>
          <p:cNvPr id="3" name="Content Placeholder 2"/>
          <p:cNvSpPr>
            <a:spLocks noGrp="1"/>
          </p:cNvSpPr>
          <p:nvPr>
            <p:ph idx="1"/>
          </p:nvPr>
        </p:nvSpPr>
        <p:spPr>
          <a:xfrm>
            <a:off x="838200" y="1825625"/>
            <a:ext cx="2637101" cy="4351338"/>
          </a:xfrm>
        </p:spPr>
        <p:txBody>
          <a:bodyPr>
            <a:normAutofit/>
          </a:bodyPr>
          <a:lstStyle/>
          <a:p>
            <a:pPr marL="0" indent="0">
              <a:buNone/>
            </a:pPr>
            <a:r>
              <a:rPr lang="en-US" sz="2000" dirty="0" smtClean="0"/>
              <a:t>Worldwide: </a:t>
            </a:r>
          </a:p>
          <a:p>
            <a:pPr marL="0" indent="0">
              <a:buNone/>
            </a:pPr>
            <a:r>
              <a:rPr lang="en-US" sz="2000" dirty="0" smtClean="0"/>
              <a:t>~</a:t>
            </a:r>
            <a:r>
              <a:rPr lang="en-US" sz="2000" dirty="0"/>
              <a:t>2 billion infections. </a:t>
            </a:r>
            <a:endParaRPr lang="en-US" sz="2000" dirty="0" smtClean="0"/>
          </a:p>
          <a:p>
            <a:pPr marL="0" indent="0">
              <a:buNone/>
            </a:pPr>
            <a:r>
              <a:rPr lang="en-US" sz="2000" dirty="0"/>
              <a:t>~</a:t>
            </a:r>
            <a:r>
              <a:rPr lang="en-US" sz="2000" dirty="0" smtClean="0"/>
              <a:t>296million </a:t>
            </a:r>
            <a:r>
              <a:rPr lang="en-US" sz="2000" dirty="0"/>
              <a:t>chronic carriers. </a:t>
            </a:r>
            <a:endParaRPr lang="en-AU" sz="2000" dirty="0"/>
          </a:p>
        </p:txBody>
      </p:sp>
      <p:pic>
        <p:nvPicPr>
          <p:cNvPr id="5" name="Picture 4"/>
          <p:cNvPicPr>
            <a:picLocks noChangeAspect="1"/>
          </p:cNvPicPr>
          <p:nvPr/>
        </p:nvPicPr>
        <p:blipFill>
          <a:blip r:embed="rId2"/>
          <a:stretch>
            <a:fillRect/>
          </a:stretch>
        </p:blipFill>
        <p:spPr>
          <a:xfrm>
            <a:off x="3591697" y="77975"/>
            <a:ext cx="6699461" cy="6780766"/>
          </a:xfrm>
          <a:prstGeom prst="rect">
            <a:avLst/>
          </a:prstGeom>
        </p:spPr>
      </p:pic>
      <p:pic>
        <p:nvPicPr>
          <p:cNvPr id="6" name="Picture 5"/>
          <p:cNvPicPr>
            <a:picLocks noChangeAspect="1"/>
          </p:cNvPicPr>
          <p:nvPr/>
        </p:nvPicPr>
        <p:blipFill rotWithShape="1">
          <a:blip r:embed="rId3"/>
          <a:srcRect r="67306"/>
          <a:stretch/>
        </p:blipFill>
        <p:spPr>
          <a:xfrm>
            <a:off x="9936931" y="77975"/>
            <a:ext cx="2071347" cy="810299"/>
          </a:xfrm>
          <a:prstGeom prst="rect">
            <a:avLst/>
          </a:prstGeom>
        </p:spPr>
      </p:pic>
    </p:spTree>
    <p:extLst>
      <p:ext uri="{BB962C8B-B14F-4D97-AF65-F5344CB8AC3E}">
        <p14:creationId xmlns:p14="http://schemas.microsoft.com/office/powerpoint/2010/main" val="2526228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a:t>
            </a:r>
            <a:endParaRPr lang="en-AU" dirty="0"/>
          </a:p>
        </p:txBody>
      </p:sp>
      <p:sp>
        <p:nvSpPr>
          <p:cNvPr id="3" name="Content Placeholder 2"/>
          <p:cNvSpPr>
            <a:spLocks noGrp="1"/>
          </p:cNvSpPr>
          <p:nvPr>
            <p:ph idx="1"/>
          </p:nvPr>
        </p:nvSpPr>
        <p:spPr>
          <a:xfrm>
            <a:off x="7883610" y="6164776"/>
            <a:ext cx="3807941" cy="328098"/>
          </a:xfrm>
        </p:spPr>
        <p:txBody>
          <a:bodyPr>
            <a:normAutofit fontScale="47500" lnSpcReduction="20000"/>
          </a:bodyPr>
          <a:lstStyle/>
          <a:p>
            <a:pPr marL="0" indent="0">
              <a:buNone/>
            </a:pPr>
            <a:r>
              <a:rPr lang="en-US" dirty="0" smtClean="0"/>
              <a:t>Australian Institute of Health and Welfare 2020</a:t>
            </a:r>
            <a:endParaRPr lang="en-AU" dirty="0"/>
          </a:p>
        </p:txBody>
      </p:sp>
      <p:pic>
        <p:nvPicPr>
          <p:cNvPr id="4" name="Picture 3"/>
          <p:cNvPicPr>
            <a:picLocks noChangeAspect="1"/>
          </p:cNvPicPr>
          <p:nvPr/>
        </p:nvPicPr>
        <p:blipFill rotWithShape="1">
          <a:blip r:embed="rId2"/>
          <a:srcRect r="67306"/>
          <a:stretch/>
        </p:blipFill>
        <p:spPr>
          <a:xfrm>
            <a:off x="9936931" y="77975"/>
            <a:ext cx="2071347" cy="810299"/>
          </a:xfrm>
          <a:prstGeom prst="rect">
            <a:avLst/>
          </a:prstGeom>
        </p:spPr>
      </p:pic>
      <p:pic>
        <p:nvPicPr>
          <p:cNvPr id="5" name="Picture 4"/>
          <p:cNvPicPr>
            <a:picLocks noChangeAspect="1"/>
          </p:cNvPicPr>
          <p:nvPr/>
        </p:nvPicPr>
        <p:blipFill>
          <a:blip r:embed="rId3"/>
          <a:stretch>
            <a:fillRect/>
          </a:stretch>
        </p:blipFill>
        <p:spPr>
          <a:xfrm>
            <a:off x="2032239" y="1690688"/>
            <a:ext cx="8259328" cy="4296375"/>
          </a:xfrm>
          <a:prstGeom prst="rect">
            <a:avLst/>
          </a:prstGeom>
        </p:spPr>
      </p:pic>
    </p:spTree>
    <p:extLst>
      <p:ext uri="{BB962C8B-B14F-4D97-AF65-F5344CB8AC3E}">
        <p14:creationId xmlns:p14="http://schemas.microsoft.com/office/powerpoint/2010/main" val="328260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Infection</a:t>
            </a:r>
            <a:endParaRPr lang="en-AU" dirty="0"/>
          </a:p>
        </p:txBody>
      </p:sp>
      <p:pic>
        <p:nvPicPr>
          <p:cNvPr id="4" name="Picture 3"/>
          <p:cNvPicPr>
            <a:picLocks noChangeAspect="1"/>
          </p:cNvPicPr>
          <p:nvPr/>
        </p:nvPicPr>
        <p:blipFill>
          <a:blip r:embed="rId2"/>
          <a:stretch>
            <a:fillRect/>
          </a:stretch>
        </p:blipFill>
        <p:spPr>
          <a:xfrm>
            <a:off x="1710166" y="1527395"/>
            <a:ext cx="8771667" cy="4840920"/>
          </a:xfrm>
          <a:prstGeom prst="rect">
            <a:avLst/>
          </a:prstGeom>
        </p:spPr>
      </p:pic>
    </p:spTree>
    <p:extLst>
      <p:ext uri="{BB962C8B-B14F-4D97-AF65-F5344CB8AC3E}">
        <p14:creationId xmlns:p14="http://schemas.microsoft.com/office/powerpoint/2010/main" val="21999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524001" y="-17463"/>
            <a:ext cx="3624263" cy="4465638"/>
            <a:chOff x="0" y="-16929"/>
            <a:chExt cx="3623733" cy="4464919"/>
          </a:xfrm>
        </p:grpSpPr>
        <p:sp>
          <p:nvSpPr>
            <p:cNvPr id="35843" name="Rectangle 9"/>
            <p:cNvSpPr>
              <a:spLocks noChangeArrowheads="1"/>
            </p:cNvSpPr>
            <p:nvPr/>
          </p:nvSpPr>
          <p:spPr bwMode="auto">
            <a:xfrm>
              <a:off x="0" y="0"/>
              <a:ext cx="3623733" cy="1049867"/>
            </a:xfrm>
            <a:prstGeom prst="rect">
              <a:avLst/>
            </a:prstGeom>
            <a:solidFill>
              <a:srgbClr val="4A2939"/>
            </a:solidFill>
            <a:ln w="12700">
              <a:solidFill>
                <a:schemeClr val="tx1"/>
              </a:solidFill>
              <a:round/>
              <a:headEnd/>
              <a:tailEnd/>
            </a:ln>
          </p:spPr>
          <p:txBody>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9pPr>
            </a:lstStyle>
            <a:p>
              <a:endParaRPr lang="en-US" altLang="en-US" sz="1800"/>
            </a:p>
          </p:txBody>
        </p:sp>
        <p:grpSp>
          <p:nvGrpSpPr>
            <p:cNvPr id="35844" name="Group 8"/>
            <p:cNvGrpSpPr>
              <a:grpSpLocks/>
            </p:cNvGrpSpPr>
            <p:nvPr/>
          </p:nvGrpSpPr>
          <p:grpSpPr bwMode="auto">
            <a:xfrm>
              <a:off x="101598" y="-16929"/>
              <a:ext cx="3397180" cy="4464919"/>
              <a:chOff x="101598" y="-16929"/>
              <a:chExt cx="3397180" cy="4464919"/>
            </a:xfrm>
          </p:grpSpPr>
          <p:sp>
            <p:nvSpPr>
              <p:cNvPr id="35845" name="TextBox 2"/>
              <p:cNvSpPr txBox="1">
                <a:spLocks noChangeArrowheads="1"/>
              </p:cNvSpPr>
              <p:nvPr/>
            </p:nvSpPr>
            <p:spPr bwMode="auto">
              <a:xfrm>
                <a:off x="107162" y="1862667"/>
                <a:ext cx="1223412" cy="258532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9pPr>
              </a:lstStyle>
              <a:p>
                <a:r>
                  <a:rPr lang="en-US" altLang="en-US" sz="1800" b="1" u="sng">
                    <a:solidFill>
                      <a:srgbClr val="000000"/>
                    </a:solidFill>
                  </a:rPr>
                  <a:t>TESTS</a:t>
                </a:r>
              </a:p>
              <a:p>
                <a:endParaRPr lang="en-US" altLang="en-US" sz="1800">
                  <a:solidFill>
                    <a:srgbClr val="000000"/>
                  </a:solidFill>
                </a:endParaRPr>
              </a:p>
              <a:p>
                <a:r>
                  <a:rPr lang="en-US" altLang="en-US" sz="1800">
                    <a:solidFill>
                      <a:srgbClr val="000000"/>
                    </a:solidFill>
                  </a:rPr>
                  <a:t>HBeAg</a:t>
                </a:r>
              </a:p>
              <a:p>
                <a:endParaRPr lang="en-US" altLang="en-US" sz="1800">
                  <a:solidFill>
                    <a:srgbClr val="000000"/>
                  </a:solidFill>
                </a:endParaRPr>
              </a:p>
              <a:p>
                <a:r>
                  <a:rPr lang="en-US" altLang="en-US" sz="1800">
                    <a:solidFill>
                      <a:srgbClr val="000000"/>
                    </a:solidFill>
                  </a:rPr>
                  <a:t>Anti-HBe</a:t>
                </a:r>
              </a:p>
              <a:p>
                <a:endParaRPr lang="en-US" altLang="en-US" sz="1800">
                  <a:solidFill>
                    <a:srgbClr val="000000"/>
                  </a:solidFill>
                </a:endParaRPr>
              </a:p>
              <a:p>
                <a:r>
                  <a:rPr lang="en-US" altLang="en-US" sz="1800">
                    <a:solidFill>
                      <a:srgbClr val="000000"/>
                    </a:solidFill>
                  </a:rPr>
                  <a:t>HBV DNA</a:t>
                </a:r>
              </a:p>
              <a:p>
                <a:endParaRPr lang="en-US" altLang="en-US" sz="1800">
                  <a:solidFill>
                    <a:srgbClr val="000000"/>
                  </a:solidFill>
                </a:endParaRPr>
              </a:p>
              <a:p>
                <a:r>
                  <a:rPr lang="en-US" altLang="en-US" sz="1800">
                    <a:solidFill>
                      <a:srgbClr val="000000"/>
                    </a:solidFill>
                  </a:rPr>
                  <a:t>ALT</a:t>
                </a:r>
              </a:p>
            </p:txBody>
          </p:sp>
          <p:grpSp>
            <p:nvGrpSpPr>
              <p:cNvPr id="35846" name="Group 7"/>
              <p:cNvGrpSpPr>
                <a:grpSpLocks/>
              </p:cNvGrpSpPr>
              <p:nvPr/>
            </p:nvGrpSpPr>
            <p:grpSpPr bwMode="auto">
              <a:xfrm>
                <a:off x="101598" y="-16929"/>
                <a:ext cx="3397180" cy="1015663"/>
                <a:chOff x="101598" y="-16929"/>
                <a:chExt cx="3397180" cy="1015663"/>
              </a:xfrm>
            </p:grpSpPr>
            <p:sp>
              <p:nvSpPr>
                <p:cNvPr id="35847" name="TextBox 3"/>
                <p:cNvSpPr txBox="1">
                  <a:spLocks noChangeArrowheads="1"/>
                </p:cNvSpPr>
                <p:nvPr/>
              </p:nvSpPr>
              <p:spPr bwMode="auto">
                <a:xfrm>
                  <a:off x="101598" y="0"/>
                  <a:ext cx="1721420" cy="954107"/>
                </a:xfrm>
                <a:prstGeom prst="rect">
                  <a:avLst/>
                </a:prstGeom>
                <a:solidFill>
                  <a:srgbClr val="4A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9pPr>
                </a:lstStyle>
                <a:p>
                  <a:r>
                    <a:rPr lang="en-US" altLang="en-US" sz="2800"/>
                    <a:t>Decision </a:t>
                  </a:r>
                </a:p>
                <a:p>
                  <a:r>
                    <a:rPr lang="en-US" altLang="en-US" sz="2800"/>
                    <a:t>Making in</a:t>
                  </a:r>
                </a:p>
              </p:txBody>
            </p:sp>
            <p:sp>
              <p:nvSpPr>
                <p:cNvPr id="35848" name="TextBox 4"/>
                <p:cNvSpPr txBox="1">
                  <a:spLocks noChangeArrowheads="1"/>
                </p:cNvSpPr>
                <p:nvPr/>
              </p:nvSpPr>
              <p:spPr bwMode="auto">
                <a:xfrm>
                  <a:off x="1732023" y="-16929"/>
                  <a:ext cx="1766755" cy="1015663"/>
                </a:xfrm>
                <a:prstGeom prst="rect">
                  <a:avLst/>
                </a:prstGeom>
                <a:solidFill>
                  <a:srgbClr val="4A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9pPr>
                </a:lstStyle>
                <a:p>
                  <a:r>
                    <a:rPr lang="en-US" altLang="en-US" sz="6000"/>
                    <a:t>HBV</a:t>
                  </a:r>
                </a:p>
              </p:txBody>
            </p:sp>
          </p:grpSp>
        </p:grpSp>
      </p:grpSp>
      <p:pic>
        <p:nvPicPr>
          <p:cNvPr id="10" name="Picture 9"/>
          <p:cNvPicPr>
            <a:picLocks noChangeAspect="1"/>
          </p:cNvPicPr>
          <p:nvPr/>
        </p:nvPicPr>
        <p:blipFill rotWithShape="1">
          <a:blip r:embed="rId4"/>
          <a:srcRect r="67306"/>
          <a:stretch/>
        </p:blipFill>
        <p:spPr>
          <a:xfrm>
            <a:off x="9936931" y="77975"/>
            <a:ext cx="2071347" cy="810299"/>
          </a:xfrm>
          <a:prstGeom prst="rect">
            <a:avLst/>
          </a:prstGeom>
        </p:spPr>
      </p:pic>
    </p:spTree>
    <p:extLst>
      <p:ext uri="{BB962C8B-B14F-4D97-AF65-F5344CB8AC3E}">
        <p14:creationId xmlns:p14="http://schemas.microsoft.com/office/powerpoint/2010/main" val="418586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202723" y="620688"/>
            <a:ext cx="9424087" cy="1089050"/>
          </a:xfrm>
        </p:spPr>
        <p:txBody>
          <a:bodyPr>
            <a:normAutofit/>
          </a:bodyPr>
          <a:lstStyle/>
          <a:p>
            <a:pPr algn="ctr"/>
            <a:r>
              <a:rPr lang="en-US" altLang="en-US" dirty="0"/>
              <a:t>First Line therapy for CHB</a:t>
            </a:r>
          </a:p>
        </p:txBody>
      </p:sp>
      <p:sp>
        <p:nvSpPr>
          <p:cNvPr id="79874" name="Content Placeholder 3"/>
          <p:cNvSpPr>
            <a:spLocks noGrp="1"/>
          </p:cNvSpPr>
          <p:nvPr>
            <p:ph idx="1"/>
          </p:nvPr>
        </p:nvSpPr>
        <p:spPr>
          <a:xfrm>
            <a:off x="1202724" y="2590800"/>
            <a:ext cx="9424087" cy="4114800"/>
          </a:xfrm>
        </p:spPr>
        <p:txBody>
          <a:bodyPr/>
          <a:lstStyle/>
          <a:p>
            <a:pPr algn="ctr">
              <a:buFontTx/>
              <a:buNone/>
            </a:pPr>
            <a:r>
              <a:rPr lang="en-US" altLang="en-US" dirty="0"/>
              <a:t>ENTECAVIR 0.5mg daily long-term</a:t>
            </a:r>
          </a:p>
          <a:p>
            <a:pPr algn="ctr">
              <a:buFontTx/>
              <a:buNone/>
            </a:pPr>
            <a:r>
              <a:rPr lang="en-US" altLang="en-US" dirty="0"/>
              <a:t>Or</a:t>
            </a:r>
          </a:p>
          <a:p>
            <a:pPr algn="ctr">
              <a:buFontTx/>
              <a:buNone/>
            </a:pPr>
            <a:r>
              <a:rPr lang="en-US" altLang="en-US" dirty="0"/>
              <a:t>TENOFOVIR 300mg daily long-term</a:t>
            </a:r>
          </a:p>
          <a:p>
            <a:pPr algn="ctr">
              <a:buFontTx/>
              <a:buNone/>
            </a:pPr>
            <a:r>
              <a:rPr lang="en-US" altLang="en-US" dirty="0"/>
              <a:t>Or </a:t>
            </a:r>
          </a:p>
          <a:p>
            <a:pPr algn="ctr">
              <a:buFontTx/>
              <a:buNone/>
            </a:pPr>
            <a:r>
              <a:rPr lang="en-US" altLang="en-US" dirty="0"/>
              <a:t>PEGIFN alfa 48 weeks</a:t>
            </a:r>
          </a:p>
          <a:p>
            <a:pPr algn="ctr">
              <a:buFontTx/>
              <a:buNone/>
            </a:pPr>
            <a:endParaRPr lang="en-US" altLang="en-US" dirty="0"/>
          </a:p>
          <a:p>
            <a:pPr algn="ctr">
              <a:buFontTx/>
              <a:buNone/>
            </a:pPr>
            <a:endParaRPr lang="en-US" altLang="en-US" dirty="0"/>
          </a:p>
          <a:p>
            <a:pPr algn="ctr">
              <a:buFontTx/>
              <a:buNone/>
            </a:pPr>
            <a:endParaRPr lang="en-US" altLang="en-US" dirty="0"/>
          </a:p>
        </p:txBody>
      </p:sp>
    </p:spTree>
    <p:extLst>
      <p:ext uri="{BB962C8B-B14F-4D97-AF65-F5344CB8AC3E}">
        <p14:creationId xmlns:p14="http://schemas.microsoft.com/office/powerpoint/2010/main" val="211195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le 1"/>
          <p:cNvSpPr>
            <a:spLocks noGrp="1"/>
          </p:cNvSpPr>
          <p:nvPr>
            <p:ph type="title"/>
          </p:nvPr>
        </p:nvSpPr>
        <p:spPr>
          <a:xfrm>
            <a:off x="2135561" y="476672"/>
            <a:ext cx="8702303" cy="666328"/>
          </a:xfrm>
        </p:spPr>
        <p:txBody>
          <a:bodyPr>
            <a:normAutofit fontScale="90000"/>
          </a:bodyPr>
          <a:lstStyle/>
          <a:p>
            <a:r>
              <a:rPr lang="en-US" altLang="en-US" dirty="0">
                <a:latin typeface="Arial" pitchFamily="34" charset="0"/>
              </a:rPr>
              <a:t>HCC surveillance</a:t>
            </a:r>
          </a:p>
        </p:txBody>
      </p:sp>
      <p:graphicFrame>
        <p:nvGraphicFramePr>
          <p:cNvPr id="4" name="Content Placeholder 3"/>
          <p:cNvGraphicFramePr>
            <a:graphicFrameLocks noGrp="1"/>
          </p:cNvGraphicFramePr>
          <p:nvPr>
            <p:ph idx="1"/>
          </p:nvPr>
        </p:nvGraphicFramePr>
        <p:xfrm>
          <a:off x="2207569" y="2412111"/>
          <a:ext cx="7484889" cy="4053994"/>
        </p:xfrm>
        <a:graphic>
          <a:graphicData uri="http://schemas.openxmlformats.org/drawingml/2006/table">
            <a:tbl>
              <a:tblPr firstRow="1">
                <a:tableStyleId>{073A0DAA-6AF3-43AB-8588-CEC1D06C72B9}</a:tableStyleId>
              </a:tblPr>
              <a:tblGrid>
                <a:gridCol w="5031202">
                  <a:extLst>
                    <a:ext uri="{9D8B030D-6E8A-4147-A177-3AD203B41FA5}">
                      <a16:colId xmlns="" xmlns:a16="http://schemas.microsoft.com/office/drawing/2014/main" val="20000"/>
                    </a:ext>
                  </a:extLst>
                </a:gridCol>
                <a:gridCol w="2453687">
                  <a:extLst>
                    <a:ext uri="{9D8B030D-6E8A-4147-A177-3AD203B41FA5}">
                      <a16:colId xmlns="" xmlns:a16="http://schemas.microsoft.com/office/drawing/2014/main" val="20001"/>
                    </a:ext>
                  </a:extLst>
                </a:gridCol>
              </a:tblGrid>
              <a:tr h="35259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FFFFFF"/>
                          </a:solidFill>
                          <a:effectLst/>
                        </a:rPr>
                        <a:t>Population Group</a:t>
                      </a:r>
                      <a:endParaRPr kumimoji="0" lang="en-US" sz="20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FFFFFF"/>
                          </a:solidFill>
                          <a:effectLst/>
                        </a:rPr>
                        <a:t>Incidence of HCC</a:t>
                      </a:r>
                      <a:endParaRPr kumimoji="0" lang="en-US" sz="20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0"/>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Asian males with HBV &gt;40 years</a:t>
                      </a:r>
                      <a:endParaRPr kumimoji="0" lang="en-US" sz="1800" b="0"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0.4-0.6%/yr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1"/>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Asian females with HBV &gt;50 years</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0.2-0.6%/yr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2"/>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HBV infected with </a:t>
                      </a:r>
                      <a:r>
                        <a:rPr kumimoji="0" lang="en-US" sz="1800" u="none" strike="noStrike" cap="none" normalizeH="0" baseline="0" dirty="0" err="1">
                          <a:ln>
                            <a:noFill/>
                          </a:ln>
                          <a:effectLst/>
                        </a:rPr>
                        <a:t>FHx</a:t>
                      </a:r>
                      <a:r>
                        <a:rPr kumimoji="0" lang="en-US" sz="1800" u="none" strike="noStrike" cap="none" normalizeH="0" baseline="0" dirty="0">
                          <a:ln>
                            <a:noFill/>
                          </a:ln>
                          <a:effectLst/>
                        </a:rPr>
                        <a:t> HCC</a:t>
                      </a:r>
                      <a:endParaRPr kumimoji="0" lang="en-US" sz="1800" b="0"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Higher than no FHx</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3"/>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African/Nth American blacks with HBV</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Younger age</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4"/>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HBV cirrhosis</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3-8%/yr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5"/>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HCV cirrhosis</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3-5%/yr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6"/>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Stage 4 PBC</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3-5%/yr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7"/>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Genetic haemachromatosis with cirrhosis</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Prob &gt;1.5%/yr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8"/>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A1AT deficiency with cirrhosis</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Prob &gt;1.5%/yr</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09"/>
                  </a:ext>
                </a:extLst>
              </a:tr>
              <a:tr h="3254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Other cirrhosis</a:t>
                      </a:r>
                      <a:endParaRPr kumimoji="0" lang="en-US" sz="1800" b="0" i="0" u="none" strike="noStrike" cap="none" normalizeH="0" baseline="0">
                        <a:ln>
                          <a:noFill/>
                        </a:ln>
                        <a:solidFill>
                          <a:srgbClr val="FFFFFF"/>
                        </a:solidFill>
                        <a:effectLst/>
                        <a:latin typeface="Arial" charset="0"/>
                        <a:ea typeface="ＭＳ Ｐゴシック" charset="0"/>
                        <a:cs typeface="ＭＳ Ｐゴシック" charset="0"/>
                      </a:endParaRPr>
                    </a:p>
                  </a:txBody>
                  <a:tcPr marT="45727" marB="4572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Unknown</a:t>
                      </a:r>
                      <a:endParaRPr kumimoji="0" lang="en-US" sz="1800" b="0"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7" marB="45727" horzOverflow="overflow"/>
                </a:tc>
                <a:extLst>
                  <a:ext uri="{0D108BD9-81ED-4DB2-BD59-A6C34878D82A}">
                    <a16:rowId xmlns="" xmlns:a16="http://schemas.microsoft.com/office/drawing/2014/main" val="10010"/>
                  </a:ext>
                </a:extLst>
              </a:tr>
            </a:tbl>
          </a:graphicData>
        </a:graphic>
      </p:graphicFrame>
      <p:sp>
        <p:nvSpPr>
          <p:cNvPr id="26664" name="Rectangle 4"/>
          <p:cNvSpPr>
            <a:spLocks noChangeArrowheads="1"/>
          </p:cNvSpPr>
          <p:nvPr/>
        </p:nvSpPr>
        <p:spPr bwMode="auto">
          <a:xfrm>
            <a:off x="3354389" y="6481764"/>
            <a:ext cx="580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9pPr>
          </a:lstStyle>
          <a:p>
            <a:r>
              <a:rPr lang="en-AU" altLang="en-US" sz="1400">
                <a:solidFill>
                  <a:srgbClr val="000000"/>
                </a:solidFill>
              </a:rPr>
              <a:t>Bruix J and Sherman M.  AASLD Practice Guideline. Hepatology 2010. </a:t>
            </a:r>
            <a:endParaRPr lang="en-US" altLang="en-US" sz="1400">
              <a:solidFill>
                <a:srgbClr val="000000"/>
              </a:solidFill>
            </a:endParaRPr>
          </a:p>
        </p:txBody>
      </p:sp>
      <p:sp>
        <p:nvSpPr>
          <p:cNvPr id="26665" name="TextBox 5"/>
          <p:cNvSpPr txBox="1">
            <a:spLocks noChangeArrowheads="1"/>
          </p:cNvSpPr>
          <p:nvPr/>
        </p:nvSpPr>
        <p:spPr bwMode="auto">
          <a:xfrm>
            <a:off x="2351585" y="1340769"/>
            <a:ext cx="727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algn="ctr" eaLnBrk="0" fontAlgn="base" hangingPunct="0">
              <a:spcBef>
                <a:spcPct val="0"/>
              </a:spcBef>
              <a:spcAft>
                <a:spcPct val="0"/>
              </a:spcAft>
              <a:defRPr sz="2400">
                <a:solidFill>
                  <a:srgbClr val="FFFFFF"/>
                </a:solidFill>
                <a:latin typeface="Helvetica" pitchFamily="124" charset="0"/>
                <a:ea typeface="MS PGothic" pitchFamily="34" charset="-128"/>
              </a:defRPr>
            </a:lvl9pPr>
          </a:lstStyle>
          <a:p>
            <a:r>
              <a:rPr lang="en-US" altLang="en-US" sz="1800" dirty="0">
                <a:solidFill>
                  <a:srgbClr val="000000"/>
                </a:solidFill>
                <a:latin typeface="Arial" pitchFamily="34" charset="0"/>
              </a:rPr>
              <a:t>Surveillance recommended in cirrhosis if risk of HCC &gt;1.5% per year; </a:t>
            </a:r>
          </a:p>
          <a:p>
            <a:r>
              <a:rPr lang="en-US" altLang="en-US" sz="1800" dirty="0">
                <a:solidFill>
                  <a:srgbClr val="000000"/>
                </a:solidFill>
                <a:latin typeface="Arial" pitchFamily="34" charset="0"/>
              </a:rPr>
              <a:t>in HBV carriers if risk of HCC &gt;0.2%/year</a:t>
            </a:r>
          </a:p>
          <a:p>
            <a:r>
              <a:rPr lang="en-US" altLang="en-US" sz="1800" dirty="0">
                <a:solidFill>
                  <a:srgbClr val="000000"/>
                </a:solidFill>
                <a:latin typeface="Arial" pitchFamily="34" charset="0"/>
              </a:rPr>
              <a:t>Recommended surveillance is 6 monthly Ultrasound + AFP</a:t>
            </a:r>
          </a:p>
        </p:txBody>
      </p:sp>
    </p:spTree>
    <p:extLst>
      <p:ext uri="{BB962C8B-B14F-4D97-AF65-F5344CB8AC3E}">
        <p14:creationId xmlns:p14="http://schemas.microsoft.com/office/powerpoint/2010/main" val="239103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AU"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Background Overviews</a:t>
            </a:r>
          </a:p>
          <a:p>
            <a:pPr lvl="1">
              <a:buFontTx/>
              <a:buChar char="-"/>
            </a:pPr>
            <a:r>
              <a:rPr lang="en-US" dirty="0" smtClean="0"/>
              <a:t>Hepatitis C</a:t>
            </a:r>
          </a:p>
          <a:p>
            <a:pPr lvl="1">
              <a:buFontTx/>
              <a:buChar char="-"/>
            </a:pPr>
            <a:r>
              <a:rPr lang="en-US" dirty="0" smtClean="0"/>
              <a:t>Hepatitis B </a:t>
            </a:r>
          </a:p>
          <a:p>
            <a:pPr lvl="1">
              <a:buFontTx/>
              <a:buChar char="-"/>
            </a:pPr>
            <a:r>
              <a:rPr lang="en-US" dirty="0" smtClean="0"/>
              <a:t>WHO Goals</a:t>
            </a:r>
          </a:p>
          <a:p>
            <a:pPr marL="0" indent="0">
              <a:buNone/>
            </a:pPr>
            <a:endParaRPr lang="en-US" dirty="0" smtClean="0"/>
          </a:p>
          <a:p>
            <a:pPr marL="0" indent="0">
              <a:buNone/>
            </a:pPr>
            <a:r>
              <a:rPr lang="en-US" dirty="0" smtClean="0"/>
              <a:t>2. SEARCH Study</a:t>
            </a:r>
          </a:p>
          <a:p>
            <a:pPr lvl="1">
              <a:buFontTx/>
              <a:buChar char="-"/>
            </a:pPr>
            <a:r>
              <a:rPr lang="en-US" dirty="0" smtClean="0"/>
              <a:t>Project Structure and Goals </a:t>
            </a:r>
          </a:p>
          <a:p>
            <a:pPr lvl="1">
              <a:buFontTx/>
              <a:buChar char="-"/>
            </a:pPr>
            <a:r>
              <a:rPr lang="en-US" dirty="0" smtClean="0"/>
              <a:t>The Role of ED</a:t>
            </a:r>
          </a:p>
          <a:p>
            <a:pPr lvl="1">
              <a:buFontTx/>
              <a:buChar char="-"/>
            </a:pPr>
            <a:r>
              <a:rPr lang="en-US" dirty="0" smtClean="0"/>
              <a:t>Contacts</a:t>
            </a:r>
            <a:endParaRPr lang="en-US" dirty="0"/>
          </a:p>
        </p:txBody>
      </p:sp>
      <p:pic>
        <p:nvPicPr>
          <p:cNvPr id="4" name="Picture 3"/>
          <p:cNvPicPr>
            <a:picLocks noChangeAspect="1"/>
          </p:cNvPicPr>
          <p:nvPr/>
        </p:nvPicPr>
        <p:blipFill rotWithShape="1">
          <a:blip r:embed="rId2"/>
          <a:srcRect r="67306"/>
          <a:stretch/>
        </p:blipFill>
        <p:spPr>
          <a:xfrm>
            <a:off x="9936931" y="77975"/>
            <a:ext cx="2071347" cy="810299"/>
          </a:xfrm>
          <a:prstGeom prst="rect">
            <a:avLst/>
          </a:prstGeom>
        </p:spPr>
      </p:pic>
    </p:spTree>
    <p:extLst>
      <p:ext uri="{BB962C8B-B14F-4D97-AF65-F5344CB8AC3E}">
        <p14:creationId xmlns:p14="http://schemas.microsoft.com/office/powerpoint/2010/main" val="159921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6826" y="6199917"/>
            <a:ext cx="2375828" cy="398591"/>
          </a:xfrm>
        </p:spPr>
        <p:txBody>
          <a:bodyPr>
            <a:normAutofit/>
          </a:bodyPr>
          <a:lstStyle/>
          <a:p>
            <a:pPr marL="0" indent="0">
              <a:buNone/>
            </a:pPr>
            <a:r>
              <a:rPr lang="en-US" sz="1600" dirty="0" smtClean="0"/>
              <a:t>Doherty Institute 2019</a:t>
            </a:r>
          </a:p>
        </p:txBody>
      </p:sp>
      <p:pic>
        <p:nvPicPr>
          <p:cNvPr id="5" name="Picture 4"/>
          <p:cNvPicPr>
            <a:picLocks noChangeAspect="1"/>
          </p:cNvPicPr>
          <p:nvPr/>
        </p:nvPicPr>
        <p:blipFill rotWithShape="1">
          <a:blip r:embed="rId2"/>
          <a:srcRect l="507" t="886"/>
          <a:stretch/>
        </p:blipFill>
        <p:spPr>
          <a:xfrm>
            <a:off x="3115174" y="154245"/>
            <a:ext cx="5961652" cy="6703755"/>
          </a:xfrm>
          <a:prstGeom prst="rect">
            <a:avLst/>
          </a:prstGeom>
        </p:spPr>
      </p:pic>
    </p:spTree>
    <p:extLst>
      <p:ext uri="{BB962C8B-B14F-4D97-AF65-F5344CB8AC3E}">
        <p14:creationId xmlns:p14="http://schemas.microsoft.com/office/powerpoint/2010/main" val="182904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Goals</a:t>
            </a:r>
            <a:endParaRPr lang="en-AU" dirty="0"/>
          </a:p>
        </p:txBody>
      </p:sp>
      <p:sp>
        <p:nvSpPr>
          <p:cNvPr id="3" name="Content Placeholder 2"/>
          <p:cNvSpPr>
            <a:spLocks noGrp="1"/>
          </p:cNvSpPr>
          <p:nvPr>
            <p:ph idx="1"/>
          </p:nvPr>
        </p:nvSpPr>
        <p:spPr>
          <a:xfrm>
            <a:off x="838200" y="1825625"/>
            <a:ext cx="4936524" cy="4351338"/>
          </a:xfrm>
        </p:spPr>
        <p:txBody>
          <a:bodyPr/>
          <a:lstStyle/>
          <a:p>
            <a:pPr marL="0" indent="0">
              <a:buNone/>
            </a:pPr>
            <a:r>
              <a:rPr lang="en-US" dirty="0" smtClean="0"/>
              <a:t>Combating </a:t>
            </a:r>
            <a:r>
              <a:rPr lang="en-US" dirty="0"/>
              <a:t>H</a:t>
            </a:r>
            <a:r>
              <a:rPr lang="en-US" dirty="0" smtClean="0"/>
              <a:t>epatitis B and C to reach elimination by 2030</a:t>
            </a:r>
          </a:p>
          <a:p>
            <a:pPr marL="0" indent="0">
              <a:buNone/>
            </a:pPr>
            <a:endParaRPr lang="en-US" dirty="0"/>
          </a:p>
          <a:p>
            <a:pPr marL="0" indent="0">
              <a:buNone/>
            </a:pPr>
            <a:r>
              <a:rPr lang="en-US" dirty="0" smtClean="0"/>
              <a:t>Strategies for prevention and treatment which could reduce chronic Hepatitis B &amp; C</a:t>
            </a:r>
          </a:p>
          <a:p>
            <a:pPr>
              <a:buFontTx/>
              <a:buChar char="-"/>
            </a:pPr>
            <a:r>
              <a:rPr lang="en-US" dirty="0" smtClean="0"/>
              <a:t>Infections by 90% </a:t>
            </a:r>
            <a:endParaRPr lang="en-AU" dirty="0" smtClean="0"/>
          </a:p>
          <a:p>
            <a:pPr>
              <a:buFontTx/>
              <a:buChar char="-"/>
            </a:pPr>
            <a:r>
              <a:rPr lang="en-US" dirty="0" smtClean="0"/>
              <a:t>Mortality by 65%</a:t>
            </a:r>
          </a:p>
          <a:p>
            <a:pPr marL="0" indent="0" algn="ctr">
              <a:buNone/>
            </a:pPr>
            <a:r>
              <a:rPr lang="en-US" sz="1200" dirty="0" smtClean="0"/>
              <a:t>Compared to 2015 levels</a:t>
            </a:r>
            <a:endParaRPr lang="en-US" sz="1200" dirty="0"/>
          </a:p>
        </p:txBody>
      </p:sp>
      <p:pic>
        <p:nvPicPr>
          <p:cNvPr id="4" name="Picture 3"/>
          <p:cNvPicPr>
            <a:picLocks noChangeAspect="1"/>
          </p:cNvPicPr>
          <p:nvPr/>
        </p:nvPicPr>
        <p:blipFill>
          <a:blip r:embed="rId2"/>
          <a:stretch>
            <a:fillRect/>
          </a:stretch>
        </p:blipFill>
        <p:spPr>
          <a:xfrm>
            <a:off x="7465022" y="472217"/>
            <a:ext cx="4096596" cy="5811838"/>
          </a:xfrm>
          <a:prstGeom prst="rect">
            <a:avLst/>
          </a:prstGeom>
        </p:spPr>
      </p:pic>
    </p:spTree>
    <p:extLst>
      <p:ext uri="{BB962C8B-B14F-4D97-AF65-F5344CB8AC3E}">
        <p14:creationId xmlns:p14="http://schemas.microsoft.com/office/powerpoint/2010/main" val="265300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and C in NSW</a:t>
            </a:r>
            <a:endParaRPr lang="en-AU" dirty="0"/>
          </a:p>
        </p:txBody>
      </p:sp>
      <p:pic>
        <p:nvPicPr>
          <p:cNvPr id="4" name="Picture 3"/>
          <p:cNvPicPr>
            <a:picLocks noChangeAspect="1"/>
          </p:cNvPicPr>
          <p:nvPr/>
        </p:nvPicPr>
        <p:blipFill>
          <a:blip r:embed="rId2"/>
          <a:stretch>
            <a:fillRect/>
          </a:stretch>
        </p:blipFill>
        <p:spPr>
          <a:xfrm>
            <a:off x="1672281" y="1347742"/>
            <a:ext cx="8611291" cy="5365496"/>
          </a:xfrm>
          <a:prstGeom prst="rect">
            <a:avLst/>
          </a:prstGeom>
        </p:spPr>
      </p:pic>
      <p:sp>
        <p:nvSpPr>
          <p:cNvPr id="5" name="Rectangle 4"/>
          <p:cNvSpPr/>
          <p:nvPr/>
        </p:nvSpPr>
        <p:spPr>
          <a:xfrm>
            <a:off x="1754660" y="5140411"/>
            <a:ext cx="7900086" cy="214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77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65384566"/>
              </p:ext>
            </p:extLst>
          </p:nvPr>
        </p:nvGraphicFramePr>
        <p:xfrm>
          <a:off x="1400942" y="2927404"/>
          <a:ext cx="9382383" cy="2573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srcRect l="1037" t="1" r="1252" b="78804"/>
          <a:stretch/>
        </p:blipFill>
        <p:spPr>
          <a:xfrm>
            <a:off x="2751302" y="694638"/>
            <a:ext cx="6681659" cy="208417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389119119"/>
              </p:ext>
            </p:extLst>
          </p:nvPr>
        </p:nvGraphicFramePr>
        <p:xfrm>
          <a:off x="1400942" y="5105529"/>
          <a:ext cx="9382381" cy="17524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89905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799588" y="1066912"/>
            <a:ext cx="6129436" cy="3048229"/>
          </a:xfrm>
          <a:prstGeom prst="rect">
            <a:avLst/>
          </a:prstGeom>
        </p:spPr>
      </p:pic>
      <p:sp>
        <p:nvSpPr>
          <p:cNvPr id="2" name="Title 1"/>
          <p:cNvSpPr>
            <a:spLocks noGrp="1"/>
          </p:cNvSpPr>
          <p:nvPr>
            <p:ph type="title"/>
          </p:nvPr>
        </p:nvSpPr>
        <p:spPr>
          <a:xfrm>
            <a:off x="97971" y="112578"/>
            <a:ext cx="10515600" cy="679904"/>
          </a:xfrm>
        </p:spPr>
        <p:txBody>
          <a:bodyPr>
            <a:normAutofit fontScale="90000"/>
          </a:bodyPr>
          <a:lstStyle/>
          <a:p>
            <a:r>
              <a:rPr lang="en-US" b="1" dirty="0"/>
              <a:t> SEARCH 1 - Proof of concept</a:t>
            </a:r>
            <a:endParaRPr lang="en-AU" b="1" dirty="0"/>
          </a:p>
        </p:txBody>
      </p:sp>
      <p:sp>
        <p:nvSpPr>
          <p:cNvPr id="3" name="Content Placeholder 2"/>
          <p:cNvSpPr>
            <a:spLocks noGrp="1"/>
          </p:cNvSpPr>
          <p:nvPr>
            <p:ph idx="1"/>
          </p:nvPr>
        </p:nvSpPr>
        <p:spPr>
          <a:xfrm>
            <a:off x="425835" y="1147616"/>
            <a:ext cx="4995158" cy="2886823"/>
          </a:xfrm>
          <a:solidFill>
            <a:schemeClr val="accent6">
              <a:lumMod val="20000"/>
              <a:lumOff val="80000"/>
            </a:schemeClr>
          </a:solidFill>
        </p:spPr>
        <p:txBody>
          <a:bodyPr>
            <a:normAutofit/>
          </a:bodyPr>
          <a:lstStyle/>
          <a:p>
            <a:r>
              <a:rPr lang="en-US" sz="1800" dirty="0">
                <a:latin typeface="Arial" panose="020B0604020202020204" pitchFamily="34" charset="0"/>
                <a:cs typeface="Arial" panose="020B0604020202020204" pitchFamily="34" charset="0"/>
              </a:rPr>
              <a:t>Single center,  Liverpool hospital</a:t>
            </a:r>
          </a:p>
          <a:p>
            <a:r>
              <a:rPr lang="en-US" sz="1800" dirty="0">
                <a:latin typeface="Arial" panose="020B0604020202020204" pitchFamily="34" charset="0"/>
                <a:cs typeface="Arial" panose="020B0604020202020204" pitchFamily="34" charset="0"/>
              </a:rPr>
              <a:t>HCV</a:t>
            </a:r>
          </a:p>
          <a:p>
            <a:pPr lvl="1"/>
            <a:r>
              <a:rPr lang="en-US" sz="1400" dirty="0">
                <a:latin typeface="Arial" panose="020B0604020202020204" pitchFamily="34" charset="0"/>
                <a:cs typeface="Arial" panose="020B0604020202020204" pitchFamily="34" charset="0"/>
              </a:rPr>
              <a:t>5000 patients (overseas born or identified as Aboriginal and/or Torres Strait Islander)</a:t>
            </a:r>
          </a:p>
          <a:p>
            <a:pPr lvl="1"/>
            <a:r>
              <a:rPr lang="en-US" sz="1400" dirty="0">
                <a:latin typeface="Arial" panose="020B0604020202020204" pitchFamily="34" charset="0"/>
                <a:cs typeface="Arial" panose="020B0604020202020204" pitchFamily="34" charset="0"/>
              </a:rPr>
              <a:t>HCV Ab </a:t>
            </a:r>
            <a:r>
              <a:rPr lang="en-US" sz="1400" dirty="0" err="1">
                <a:latin typeface="Arial" panose="020B0604020202020204" pitchFamily="34" charset="0"/>
                <a:cs typeface="Arial" panose="020B0604020202020204" pitchFamily="34" charset="0"/>
              </a:rPr>
              <a:t>pos</a:t>
            </a:r>
            <a:r>
              <a:rPr lang="en-US" sz="1400" dirty="0">
                <a:latin typeface="Arial" panose="020B0604020202020204" pitchFamily="34" charset="0"/>
                <a:cs typeface="Arial" panose="020B0604020202020204" pitchFamily="34" charset="0"/>
              </a:rPr>
              <a:t> 181/5000 (3.6%)</a:t>
            </a:r>
          </a:p>
          <a:p>
            <a:pPr lvl="1"/>
            <a:r>
              <a:rPr lang="en-US" sz="1400" dirty="0">
                <a:latin typeface="Arial" panose="020B0604020202020204" pitchFamily="34" charset="0"/>
                <a:cs typeface="Arial" panose="020B0604020202020204" pitchFamily="34" charset="0"/>
              </a:rPr>
              <a:t>HCV RNA </a:t>
            </a:r>
            <a:r>
              <a:rPr lang="en-US" sz="1400" dirty="0" err="1">
                <a:latin typeface="Arial" panose="020B0604020202020204" pitchFamily="34" charset="0"/>
                <a:cs typeface="Arial" panose="020B0604020202020204" pitchFamily="34" charset="0"/>
              </a:rPr>
              <a:t>pos</a:t>
            </a:r>
            <a:r>
              <a:rPr lang="en-US" sz="1400" dirty="0">
                <a:latin typeface="Arial" panose="020B0604020202020204" pitchFamily="34" charset="0"/>
                <a:cs typeface="Arial" panose="020B0604020202020204" pitchFamily="34" charset="0"/>
              </a:rPr>
              <a:t> 51/5000 (1.0%)</a:t>
            </a:r>
          </a:p>
          <a:p>
            <a:r>
              <a:rPr lang="en-US" sz="1800" dirty="0">
                <a:latin typeface="Arial" panose="020B0604020202020204" pitchFamily="34" charset="0"/>
                <a:cs typeface="Arial" panose="020B0604020202020204" pitchFamily="34" charset="0"/>
              </a:rPr>
              <a:t>HBV </a:t>
            </a:r>
          </a:p>
          <a:p>
            <a:pPr lvl="1"/>
            <a:r>
              <a:rPr lang="en-US" sz="1400" dirty="0">
                <a:latin typeface="Arial" panose="020B0604020202020204" pitchFamily="34" charset="0"/>
                <a:cs typeface="Arial" panose="020B0604020202020204" pitchFamily="34" charset="0"/>
              </a:rPr>
              <a:t>4778 overseas born patients</a:t>
            </a:r>
          </a:p>
          <a:p>
            <a:pPr lvl="1"/>
            <a:r>
              <a:rPr lang="en-US" sz="1400" dirty="0">
                <a:latin typeface="Arial" panose="020B0604020202020204" pitchFamily="34" charset="0"/>
                <a:cs typeface="Arial" panose="020B0604020202020204" pitchFamily="34" charset="0"/>
              </a:rPr>
              <a:t>HBsAg </a:t>
            </a:r>
            <a:r>
              <a:rPr lang="en-US" sz="1400" dirty="0" err="1">
                <a:latin typeface="Arial" panose="020B0604020202020204" pitchFamily="34" charset="0"/>
                <a:cs typeface="Arial" panose="020B0604020202020204" pitchFamily="34" charset="0"/>
              </a:rPr>
              <a:t>pos</a:t>
            </a:r>
            <a:r>
              <a:rPr lang="en-US" sz="1400" dirty="0">
                <a:latin typeface="Arial" panose="020B0604020202020204" pitchFamily="34" charset="0"/>
                <a:cs typeface="Arial" panose="020B0604020202020204" pitchFamily="34" charset="0"/>
              </a:rPr>
              <a:t> 108/4778 (2.3%)</a:t>
            </a:r>
          </a:p>
          <a:p>
            <a:pPr lvl="1"/>
            <a:r>
              <a:rPr lang="en-US" sz="1400" dirty="0">
                <a:latin typeface="Arial" panose="020B0604020202020204" pitchFamily="34" charset="0"/>
                <a:cs typeface="Arial" panose="020B0604020202020204" pitchFamily="34" charset="0"/>
              </a:rPr>
              <a:t>20 new diagnosis (19%)</a:t>
            </a:r>
          </a:p>
          <a:p>
            <a:pPr lvl="1"/>
            <a:endParaRPr lang="en-AU" sz="2000" dirty="0"/>
          </a:p>
        </p:txBody>
      </p:sp>
      <p:pic>
        <p:nvPicPr>
          <p:cNvPr id="10" name="Picture 9"/>
          <p:cNvPicPr>
            <a:picLocks noChangeAspect="1"/>
          </p:cNvPicPr>
          <p:nvPr/>
        </p:nvPicPr>
        <p:blipFill rotWithShape="1">
          <a:blip r:embed="rId4"/>
          <a:srcRect r="67306"/>
          <a:stretch/>
        </p:blipFill>
        <p:spPr>
          <a:xfrm>
            <a:off x="9936931" y="77975"/>
            <a:ext cx="2071347" cy="810299"/>
          </a:xfrm>
          <a:prstGeom prst="rect">
            <a:avLst/>
          </a:prstGeom>
        </p:spPr>
      </p:pic>
      <p:pic>
        <p:nvPicPr>
          <p:cNvPr id="12" name="Picture 11"/>
          <p:cNvPicPr>
            <a:picLocks noChangeAspect="1"/>
          </p:cNvPicPr>
          <p:nvPr/>
        </p:nvPicPr>
        <p:blipFill>
          <a:blip r:embed="rId5"/>
          <a:stretch>
            <a:fillRect/>
          </a:stretch>
        </p:blipFill>
        <p:spPr>
          <a:xfrm>
            <a:off x="250006" y="3993891"/>
            <a:ext cx="8595679" cy="2228510"/>
          </a:xfrm>
          <a:prstGeom prst="rect">
            <a:avLst/>
          </a:prstGeom>
        </p:spPr>
      </p:pic>
      <p:sp>
        <p:nvSpPr>
          <p:cNvPr id="13" name="TextBox 12"/>
          <p:cNvSpPr txBox="1"/>
          <p:nvPr/>
        </p:nvSpPr>
        <p:spPr>
          <a:xfrm>
            <a:off x="147586" y="5988162"/>
            <a:ext cx="8595679" cy="892552"/>
          </a:xfrm>
          <a:prstGeom prst="rect">
            <a:avLst/>
          </a:prstGeom>
          <a:noFill/>
        </p:spPr>
        <p:txBody>
          <a:bodyPr wrap="square" rtlCol="0">
            <a:spAutoFit/>
          </a:bodyPr>
          <a:lstStyle/>
          <a:p>
            <a:pPr marL="342900" indent="-342900">
              <a:buFont typeface="+mj-lt"/>
              <a:buAutoNum type="arabicPeriod"/>
            </a:pPr>
            <a:r>
              <a:rPr lang="en-US" sz="1300" dirty="0">
                <a:latin typeface="+mj-lt"/>
              </a:rPr>
              <a:t>Prince...Levy, Screening Emergency Admissions at Risk of Chronic Hepatitis C (SEARCH) to diagnose or ‘re-diagnose’ infections is effective in Australia, </a:t>
            </a:r>
            <a:r>
              <a:rPr lang="en-AU" sz="1300" i="1" dirty="0">
                <a:effectLst/>
                <a:latin typeface="+mj-lt"/>
              </a:rPr>
              <a:t>J Viral </a:t>
            </a:r>
            <a:r>
              <a:rPr lang="en-AU" sz="1300" i="1" dirty="0" err="1">
                <a:effectLst/>
                <a:latin typeface="+mj-lt"/>
              </a:rPr>
              <a:t>Hepat</a:t>
            </a:r>
            <a:r>
              <a:rPr lang="en-AU" sz="1300" i="0" dirty="0">
                <a:effectLst/>
                <a:latin typeface="+mj-lt"/>
              </a:rPr>
              <a:t>, 2020</a:t>
            </a:r>
            <a:endParaRPr lang="en-US" sz="1300" i="0" dirty="0">
              <a:effectLst/>
              <a:latin typeface="+mj-lt"/>
            </a:endParaRPr>
          </a:p>
          <a:p>
            <a:pPr marL="342900" indent="-342900">
              <a:buFont typeface="+mj-lt"/>
              <a:buAutoNum type="arabicPeriod"/>
            </a:pPr>
            <a:r>
              <a:rPr lang="en-US" sz="1300" dirty="0">
                <a:latin typeface="+mj-lt"/>
              </a:rPr>
              <a:t>Jacob…Levy, Routine screening of emergency admissions at risk of chronic hepatitis (SEARCH) identifies and links hepatitis B cases to care, </a:t>
            </a:r>
            <a:r>
              <a:rPr lang="en-AU" sz="1300" i="1" dirty="0">
                <a:effectLst/>
                <a:latin typeface="+mj-lt"/>
              </a:rPr>
              <a:t>Liver Int</a:t>
            </a:r>
            <a:r>
              <a:rPr lang="en-AU" sz="1300" i="0" dirty="0">
                <a:effectLst/>
                <a:latin typeface="+mj-lt"/>
              </a:rPr>
              <a:t>, 2022</a:t>
            </a:r>
            <a:endParaRPr lang="en-AU" sz="1300" dirty="0">
              <a:latin typeface="+mj-lt"/>
            </a:endParaRPr>
          </a:p>
        </p:txBody>
      </p:sp>
      <p:grpSp>
        <p:nvGrpSpPr>
          <p:cNvPr id="14" name="Group 13"/>
          <p:cNvGrpSpPr/>
          <p:nvPr/>
        </p:nvGrpSpPr>
        <p:grpSpPr>
          <a:xfrm>
            <a:off x="8545865" y="6144658"/>
            <a:ext cx="3478139" cy="615838"/>
            <a:chOff x="39466" y="5811854"/>
            <a:chExt cx="4589138" cy="966434"/>
          </a:xfrm>
        </p:grpSpPr>
        <p:grpSp>
          <p:nvGrpSpPr>
            <p:cNvPr id="15" name="Group 14"/>
            <p:cNvGrpSpPr/>
            <p:nvPr/>
          </p:nvGrpSpPr>
          <p:grpSpPr>
            <a:xfrm>
              <a:off x="39466" y="5811854"/>
              <a:ext cx="2687010" cy="966434"/>
              <a:chOff x="7788353" y="297349"/>
              <a:chExt cx="3069289" cy="1204033"/>
            </a:xfrm>
          </p:grpSpPr>
          <p:pic>
            <p:nvPicPr>
              <p:cNvPr id="18" name="Picture 17" descr="cid:image009.png@01D78DDD.6B96E920">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9" name="TextBox 18"/>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16"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5076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299581"/>
            <a:ext cx="12065037" cy="2458016"/>
            <a:chOff x="-109062" y="2203108"/>
            <a:chExt cx="12065037" cy="2458016"/>
          </a:xfrm>
        </p:grpSpPr>
        <p:pic>
          <p:nvPicPr>
            <p:cNvPr id="3" name="Picture 2"/>
            <p:cNvPicPr>
              <a:picLocks noChangeAspect="1"/>
            </p:cNvPicPr>
            <p:nvPr/>
          </p:nvPicPr>
          <p:blipFill rotWithShape="1">
            <a:blip r:embed="rId3"/>
            <a:srcRect t="55295"/>
            <a:stretch/>
          </p:blipFill>
          <p:spPr>
            <a:xfrm>
              <a:off x="-109062" y="2203108"/>
              <a:ext cx="12065037" cy="2458016"/>
            </a:xfrm>
            <a:prstGeom prst="rect">
              <a:avLst/>
            </a:prstGeom>
          </p:spPr>
        </p:pic>
        <p:pic>
          <p:nvPicPr>
            <p:cNvPr id="5" name="Picture 4"/>
            <p:cNvPicPr>
              <a:picLocks noChangeAspect="1"/>
            </p:cNvPicPr>
            <p:nvPr/>
          </p:nvPicPr>
          <p:blipFill>
            <a:blip r:embed="rId4"/>
            <a:stretch>
              <a:fillRect/>
            </a:stretch>
          </p:blipFill>
          <p:spPr>
            <a:xfrm>
              <a:off x="5894506" y="2792461"/>
              <a:ext cx="1965084" cy="1587788"/>
            </a:xfrm>
            <a:prstGeom prst="rect">
              <a:avLst/>
            </a:prstGeom>
          </p:spPr>
        </p:pic>
      </p:grpSp>
      <p:sp>
        <p:nvSpPr>
          <p:cNvPr id="8" name="TextBox 7"/>
          <p:cNvSpPr txBox="1"/>
          <p:nvPr/>
        </p:nvSpPr>
        <p:spPr>
          <a:xfrm>
            <a:off x="228411" y="311629"/>
            <a:ext cx="5775157" cy="1138773"/>
          </a:xfrm>
          <a:prstGeom prst="rect">
            <a:avLst/>
          </a:prstGeom>
          <a:noFill/>
        </p:spPr>
        <p:txBody>
          <a:bodyPr wrap="square" rtlCol="0">
            <a:spAutoFit/>
          </a:bodyPr>
          <a:lstStyle/>
          <a:p>
            <a:r>
              <a:rPr lang="en-US" sz="4000" dirty="0"/>
              <a:t>SEARCH 2</a:t>
            </a:r>
            <a:r>
              <a:rPr lang="en-US" sz="4000" i="1" dirty="0"/>
              <a:t> - </a:t>
            </a:r>
            <a:r>
              <a:rPr lang="en-US" sz="4000" dirty="0"/>
              <a:t>Automation</a:t>
            </a:r>
          </a:p>
          <a:p>
            <a:r>
              <a:rPr lang="en-US" sz="2800" b="1" i="1" dirty="0"/>
              <a:t> </a:t>
            </a:r>
            <a:r>
              <a:rPr lang="en-US" sz="2800" dirty="0"/>
              <a:t>Single center, Liverpool Hospital</a:t>
            </a:r>
            <a:endParaRPr lang="en-AU" sz="2800" dirty="0"/>
          </a:p>
        </p:txBody>
      </p:sp>
      <p:pic>
        <p:nvPicPr>
          <p:cNvPr id="14" name="Picture 13"/>
          <p:cNvPicPr>
            <a:picLocks noChangeAspect="1"/>
          </p:cNvPicPr>
          <p:nvPr/>
        </p:nvPicPr>
        <p:blipFill rotWithShape="1">
          <a:blip r:embed="rId5"/>
          <a:srcRect r="67306"/>
          <a:stretch/>
        </p:blipFill>
        <p:spPr>
          <a:xfrm>
            <a:off x="8946435" y="335415"/>
            <a:ext cx="2789415" cy="1091203"/>
          </a:xfrm>
          <a:prstGeom prst="rect">
            <a:avLst/>
          </a:prstGeom>
        </p:spPr>
      </p:pic>
      <p:pic>
        <p:nvPicPr>
          <p:cNvPr id="7" name="Picture 6"/>
          <p:cNvPicPr>
            <a:picLocks noChangeAspect="1"/>
          </p:cNvPicPr>
          <p:nvPr/>
        </p:nvPicPr>
        <p:blipFill rotWithShape="1">
          <a:blip r:embed="rId6"/>
          <a:srcRect b="72639"/>
          <a:stretch/>
        </p:blipFill>
        <p:spPr>
          <a:xfrm>
            <a:off x="117696" y="1765426"/>
            <a:ext cx="11869092" cy="842633"/>
          </a:xfrm>
          <a:prstGeom prst="rect">
            <a:avLst/>
          </a:prstGeom>
        </p:spPr>
      </p:pic>
      <p:grpSp>
        <p:nvGrpSpPr>
          <p:cNvPr id="10" name="Group 9"/>
          <p:cNvGrpSpPr/>
          <p:nvPr/>
        </p:nvGrpSpPr>
        <p:grpSpPr>
          <a:xfrm>
            <a:off x="94003" y="6093151"/>
            <a:ext cx="3478139" cy="615838"/>
            <a:chOff x="39466" y="5811854"/>
            <a:chExt cx="4589138" cy="966434"/>
          </a:xfrm>
        </p:grpSpPr>
        <p:grpSp>
          <p:nvGrpSpPr>
            <p:cNvPr id="11" name="Group 10"/>
            <p:cNvGrpSpPr/>
            <p:nvPr/>
          </p:nvGrpSpPr>
          <p:grpSpPr>
            <a:xfrm>
              <a:off x="39466" y="5811854"/>
              <a:ext cx="2687010" cy="966434"/>
              <a:chOff x="7788353" y="297349"/>
              <a:chExt cx="3069289" cy="1204033"/>
            </a:xfrm>
          </p:grpSpPr>
          <p:pic>
            <p:nvPicPr>
              <p:cNvPr id="15" name="Picture 14" descr="cid:image009.png@01D78DDD.6B96E920">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6" name="TextBox 15"/>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12"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197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935" y="411292"/>
            <a:ext cx="5584215" cy="773151"/>
          </a:xfrm>
        </p:spPr>
        <p:txBody>
          <a:bodyPr>
            <a:normAutofit/>
          </a:bodyPr>
          <a:lstStyle/>
          <a:p>
            <a:r>
              <a:rPr lang="en-US" sz="3200" b="1" dirty="0"/>
              <a:t>SEARCH 3 Extension (SEARCH3x)</a:t>
            </a:r>
            <a:endParaRPr lang="en-AU" sz="3200" b="1"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88" y="2274509"/>
            <a:ext cx="11658722" cy="3473147"/>
          </a:xfrm>
          <a:prstGeom prst="rect">
            <a:avLst/>
          </a:prstGeom>
        </p:spPr>
      </p:pic>
      <p:sp>
        <p:nvSpPr>
          <p:cNvPr id="12" name="TextBox 12"/>
          <p:cNvSpPr txBox="1"/>
          <p:nvPr/>
        </p:nvSpPr>
        <p:spPr>
          <a:xfrm>
            <a:off x="2613528" y="1769113"/>
            <a:ext cx="6303091" cy="423449"/>
          </a:xfrm>
          <a:prstGeom prst="rect">
            <a:avLst/>
          </a:prstGeom>
          <a:solidFill>
            <a:schemeClr val="accent6">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Aft>
                <a:spcPts val="200"/>
              </a:spcAft>
              <a:buFont typeface="Arial" panose="020B0604020202020204" pitchFamily="34" charset="0"/>
              <a:buChar char="•"/>
            </a:pPr>
            <a:r>
              <a:rPr lang="en-US" sz="1600" dirty="0" smtClean="0">
                <a:latin typeface="+mj-lt"/>
              </a:rPr>
              <a:t>5000 </a:t>
            </a:r>
            <a:r>
              <a:rPr lang="en-US" sz="1600" dirty="0">
                <a:latin typeface="+mj-lt"/>
              </a:rPr>
              <a:t>patients per site approximately 3 months</a:t>
            </a:r>
            <a:r>
              <a:rPr lang="en-US" sz="1600" dirty="0" smtClean="0">
                <a:latin typeface="+mj-lt"/>
              </a:rPr>
              <a:t> </a:t>
            </a:r>
          </a:p>
        </p:txBody>
      </p:sp>
      <p:pic>
        <p:nvPicPr>
          <p:cNvPr id="14" name="Picture 13"/>
          <p:cNvPicPr>
            <a:picLocks noChangeAspect="1"/>
          </p:cNvPicPr>
          <p:nvPr/>
        </p:nvPicPr>
        <p:blipFill rotWithShape="1">
          <a:blip r:embed="rId4"/>
          <a:srcRect r="67306"/>
          <a:stretch/>
        </p:blipFill>
        <p:spPr>
          <a:xfrm>
            <a:off x="9936931" y="77975"/>
            <a:ext cx="2071347" cy="810299"/>
          </a:xfrm>
          <a:prstGeom prst="rect">
            <a:avLst/>
          </a:prstGeom>
        </p:spPr>
      </p:pic>
    </p:spTree>
    <p:extLst>
      <p:ext uri="{BB962C8B-B14F-4D97-AF65-F5344CB8AC3E}">
        <p14:creationId xmlns:p14="http://schemas.microsoft.com/office/powerpoint/2010/main" val="1380555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14" y="187042"/>
            <a:ext cx="10515600" cy="1325563"/>
          </a:xfrm>
        </p:spPr>
        <p:txBody>
          <a:bodyPr/>
          <a:lstStyle/>
          <a:p>
            <a:r>
              <a:rPr lang="en-US" dirty="0" smtClean="0"/>
              <a:t>SEARCH 3x Sites</a:t>
            </a:r>
            <a:endParaRPr lang="en-AU" dirty="0"/>
          </a:p>
        </p:txBody>
      </p:sp>
      <p:graphicFrame>
        <p:nvGraphicFramePr>
          <p:cNvPr id="5" name="Table 4"/>
          <p:cNvGraphicFramePr>
            <a:graphicFrameLocks noGrp="1"/>
          </p:cNvGraphicFramePr>
          <p:nvPr>
            <p:extLst/>
          </p:nvPr>
        </p:nvGraphicFramePr>
        <p:xfrm>
          <a:off x="581114" y="1837345"/>
          <a:ext cx="10938615" cy="3827768"/>
        </p:xfrm>
        <a:graphic>
          <a:graphicData uri="http://schemas.openxmlformats.org/drawingml/2006/table">
            <a:tbl>
              <a:tblPr firstRow="1" bandRow="1">
                <a:tableStyleId>{93296810-A885-4BE3-A3E7-6D5BEEA58F35}</a:tableStyleId>
              </a:tblPr>
              <a:tblGrid>
                <a:gridCol w="2187723"/>
                <a:gridCol w="2187723"/>
                <a:gridCol w="2187723"/>
                <a:gridCol w="2187723"/>
                <a:gridCol w="2187723"/>
              </a:tblGrid>
              <a:tr h="546824">
                <a:tc>
                  <a:txBody>
                    <a:bodyPr/>
                    <a:lstStyle/>
                    <a:p>
                      <a:pPr algn="ctr"/>
                      <a:r>
                        <a:rPr lang="en-US" sz="1600" dirty="0" smtClean="0">
                          <a:latin typeface="+mj-lt"/>
                          <a:cs typeface="Arial" panose="020B0604020202020204" pitchFamily="34" charset="0"/>
                        </a:rPr>
                        <a:t>Site</a:t>
                      </a:r>
                      <a:endParaRPr lang="en-AU" sz="1600" dirty="0">
                        <a:latin typeface="+mj-lt"/>
                        <a:cs typeface="Arial" panose="020B0604020202020204" pitchFamily="34" charset="0"/>
                      </a:endParaRPr>
                    </a:p>
                  </a:txBody>
                  <a:tcPr/>
                </a:tc>
                <a:tc>
                  <a:txBody>
                    <a:bodyPr/>
                    <a:lstStyle/>
                    <a:p>
                      <a:pPr algn="ctr"/>
                      <a:r>
                        <a:rPr lang="en-US" sz="1600" dirty="0" smtClean="0">
                          <a:latin typeface="+mj-lt"/>
                          <a:cs typeface="Arial" panose="020B0604020202020204" pitchFamily="34" charset="0"/>
                        </a:rPr>
                        <a:t>Local Health District</a:t>
                      </a:r>
                      <a:endParaRPr lang="en-AU" sz="1600" dirty="0">
                        <a:latin typeface="+mj-lt"/>
                        <a:cs typeface="Arial" panose="020B0604020202020204" pitchFamily="34" charset="0"/>
                      </a:endParaRPr>
                    </a:p>
                  </a:txBody>
                  <a:tcPr/>
                </a:tc>
                <a:tc>
                  <a:txBody>
                    <a:bodyPr/>
                    <a:lstStyle/>
                    <a:p>
                      <a:pPr algn="ctr"/>
                      <a:r>
                        <a:rPr lang="en-US" sz="1600" dirty="0" smtClean="0">
                          <a:latin typeface="+mj-lt"/>
                          <a:cs typeface="Arial" panose="020B0604020202020204" pitchFamily="34" charset="0"/>
                        </a:rPr>
                        <a:t>Patient Number</a:t>
                      </a:r>
                      <a:endParaRPr lang="en-AU" sz="1600" dirty="0">
                        <a:latin typeface="+mj-lt"/>
                        <a:cs typeface="Arial" panose="020B0604020202020204" pitchFamily="34" charset="0"/>
                      </a:endParaRPr>
                    </a:p>
                  </a:txBody>
                  <a:tcPr/>
                </a:tc>
                <a:tc>
                  <a:txBody>
                    <a:bodyPr/>
                    <a:lstStyle/>
                    <a:p>
                      <a:pPr algn="ctr"/>
                      <a:r>
                        <a:rPr lang="en-US" sz="1600" baseline="0" dirty="0" smtClean="0">
                          <a:latin typeface="+mj-lt"/>
                          <a:cs typeface="Arial" panose="020B0604020202020204" pitchFamily="34" charset="0"/>
                        </a:rPr>
                        <a:t>Proposed Launch Date</a:t>
                      </a:r>
                      <a:endParaRPr lang="en-AU" sz="1600" dirty="0">
                        <a:latin typeface="+mj-lt"/>
                        <a:cs typeface="Arial" panose="020B0604020202020204" pitchFamily="34" charset="0"/>
                      </a:endParaRPr>
                    </a:p>
                  </a:txBody>
                  <a:tcPr/>
                </a:tc>
                <a:tc>
                  <a:txBody>
                    <a:bodyPr/>
                    <a:lstStyle/>
                    <a:p>
                      <a:pPr algn="ctr"/>
                      <a:r>
                        <a:rPr lang="en-US" sz="1600" dirty="0" smtClean="0">
                          <a:latin typeface="+mj-lt"/>
                          <a:cs typeface="Arial" panose="020B0604020202020204" pitchFamily="34" charset="0"/>
                        </a:rPr>
                        <a:t>Run Time (months)</a:t>
                      </a:r>
                      <a:endParaRPr lang="en-AU" sz="1600" dirty="0">
                        <a:latin typeface="+mj-lt"/>
                        <a:cs typeface="Arial" panose="020B0604020202020204" pitchFamily="34" charset="0"/>
                      </a:endParaRPr>
                    </a:p>
                  </a:txBody>
                  <a:tcPr/>
                </a:tc>
              </a:tr>
              <a:tr h="546824">
                <a:tc>
                  <a:txBody>
                    <a:bodyPr/>
                    <a:lstStyle/>
                    <a:p>
                      <a:pPr algn="ctr">
                        <a:lnSpc>
                          <a:spcPct val="150000"/>
                        </a:lnSpc>
                      </a:pPr>
                      <a:r>
                        <a:rPr lang="en-US" sz="1600" b="1" dirty="0" smtClean="0">
                          <a:latin typeface="+mj-lt"/>
                          <a:cs typeface="Arial" panose="020B0604020202020204" pitchFamily="34" charset="0"/>
                        </a:rPr>
                        <a:t>Fairfield Hospital</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South Western Sydney</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5000</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Mid-</a:t>
                      </a:r>
                      <a:r>
                        <a:rPr lang="en-US" sz="1600" b="1" baseline="0" dirty="0" smtClean="0">
                          <a:latin typeface="+mj-lt"/>
                          <a:cs typeface="Arial" panose="020B0604020202020204" pitchFamily="34" charset="0"/>
                        </a:rPr>
                        <a:t> </a:t>
                      </a:r>
                      <a:r>
                        <a:rPr lang="en-US" sz="1600" b="1" dirty="0" smtClean="0">
                          <a:latin typeface="+mj-lt"/>
                          <a:cs typeface="Arial" panose="020B0604020202020204" pitchFamily="34" charset="0"/>
                        </a:rPr>
                        <a:t>March 2023</a:t>
                      </a:r>
                      <a:endParaRPr lang="en-AU" sz="1600" b="1" i="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3</a:t>
                      </a:r>
                      <a:endParaRPr lang="en-AU" sz="1600" b="1" dirty="0">
                        <a:latin typeface="+mj-lt"/>
                        <a:cs typeface="Arial" panose="020B0604020202020204" pitchFamily="34" charset="0"/>
                      </a:endParaRPr>
                    </a:p>
                  </a:txBody>
                  <a:tcPr/>
                </a:tc>
              </a:tr>
              <a:tr h="546824">
                <a:tc>
                  <a:txBody>
                    <a:bodyPr/>
                    <a:lstStyle/>
                    <a:p>
                      <a:pPr algn="ctr">
                        <a:lnSpc>
                          <a:spcPct val="150000"/>
                        </a:lnSpc>
                      </a:pPr>
                      <a:r>
                        <a:rPr lang="en-US" sz="1600" b="1" dirty="0" smtClean="0">
                          <a:latin typeface="+mj-lt"/>
                          <a:cs typeface="Arial" panose="020B0604020202020204" pitchFamily="34" charset="0"/>
                        </a:rPr>
                        <a:t>Campbelltown Hospital</a:t>
                      </a:r>
                      <a:endParaRPr lang="en-AU" sz="1600" b="1" dirty="0">
                        <a:latin typeface="+mj-lt"/>
                        <a:cs typeface="Arial" panose="020B0604020202020204" pitchFamily="34"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mj-lt"/>
                          <a:cs typeface="Arial" panose="020B0604020202020204" pitchFamily="34" charset="0"/>
                        </a:rPr>
                        <a:t>South Western Sydney</a:t>
                      </a:r>
                      <a:endParaRPr lang="en-AU" sz="1600" b="1" dirty="0" smtClean="0">
                        <a:latin typeface="+mj-lt"/>
                        <a:cs typeface="Arial" panose="020B0604020202020204" pitchFamily="34"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mj-lt"/>
                          <a:cs typeface="Arial" panose="020B0604020202020204" pitchFamily="34" charset="0"/>
                        </a:rPr>
                        <a:t>5000</a:t>
                      </a:r>
                      <a:endParaRPr lang="en-AU" sz="1600" b="1" dirty="0" smtClean="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Late June 2023</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3</a:t>
                      </a:r>
                      <a:endParaRPr lang="en-AU" sz="1600" b="1" dirty="0">
                        <a:latin typeface="+mj-lt"/>
                        <a:cs typeface="Arial" panose="020B0604020202020204" pitchFamily="34" charset="0"/>
                      </a:endParaRPr>
                    </a:p>
                  </a:txBody>
                  <a:tcPr/>
                </a:tc>
              </a:tr>
              <a:tr h="546824">
                <a:tc>
                  <a:txBody>
                    <a:bodyPr/>
                    <a:lstStyle/>
                    <a:p>
                      <a:pPr algn="ctr">
                        <a:lnSpc>
                          <a:spcPct val="150000"/>
                        </a:lnSpc>
                      </a:pPr>
                      <a:r>
                        <a:rPr lang="en-US" sz="1600" b="1" smtClean="0">
                          <a:latin typeface="+mj-lt"/>
                          <a:cs typeface="Arial" panose="020B0604020202020204" pitchFamily="34" charset="0"/>
                        </a:rPr>
                        <a:t>Canterbury Hospital</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Sydney </a:t>
                      </a:r>
                      <a:endParaRPr lang="en-AU" sz="1600" b="1" dirty="0">
                        <a:latin typeface="+mj-lt"/>
                        <a:cs typeface="Arial" panose="020B0604020202020204" pitchFamily="34"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mj-lt"/>
                          <a:cs typeface="Arial" panose="020B0604020202020204" pitchFamily="34" charset="0"/>
                        </a:rPr>
                        <a:t>5000</a:t>
                      </a:r>
                      <a:endParaRPr lang="en-AU" sz="1600" b="1" dirty="0" smtClean="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Late Aug 2023</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3</a:t>
                      </a:r>
                      <a:endParaRPr lang="en-AU" sz="1600" b="1" dirty="0">
                        <a:latin typeface="+mj-lt"/>
                        <a:cs typeface="Arial" panose="020B0604020202020204" pitchFamily="34" charset="0"/>
                      </a:endParaRPr>
                    </a:p>
                  </a:txBody>
                  <a:tcPr/>
                </a:tc>
              </a:tr>
              <a:tr h="546824">
                <a:tc>
                  <a:txBody>
                    <a:bodyPr/>
                    <a:lstStyle/>
                    <a:p>
                      <a:pPr algn="ctr">
                        <a:lnSpc>
                          <a:spcPct val="150000"/>
                        </a:lnSpc>
                      </a:pPr>
                      <a:r>
                        <a:rPr lang="en-US" sz="1600" b="1" dirty="0" smtClean="0">
                          <a:latin typeface="+mj-lt"/>
                          <a:cs typeface="Arial" panose="020B0604020202020204" pitchFamily="34" charset="0"/>
                        </a:rPr>
                        <a:t>Bankstown</a:t>
                      </a:r>
                      <a:r>
                        <a:rPr lang="en-US" sz="1600" b="1" baseline="0" dirty="0" smtClean="0">
                          <a:latin typeface="+mj-lt"/>
                          <a:cs typeface="Arial" panose="020B0604020202020204" pitchFamily="34" charset="0"/>
                        </a:rPr>
                        <a:t> Hospital</a:t>
                      </a:r>
                      <a:endParaRPr lang="en-AU" sz="1600" b="1" dirty="0">
                        <a:latin typeface="+mj-lt"/>
                        <a:cs typeface="Arial" panose="020B0604020202020204" pitchFamily="34"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mj-lt"/>
                          <a:cs typeface="Arial" panose="020B0604020202020204" pitchFamily="34" charset="0"/>
                        </a:rPr>
                        <a:t>South Western Sydney</a:t>
                      </a:r>
                      <a:endParaRPr lang="en-AU" sz="1600" b="1" dirty="0" smtClean="0">
                        <a:latin typeface="+mj-lt"/>
                        <a:cs typeface="Arial" panose="020B0604020202020204" pitchFamily="34"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mj-lt"/>
                          <a:cs typeface="Arial" panose="020B0604020202020204" pitchFamily="34" charset="0"/>
                        </a:rPr>
                        <a:t>5000</a:t>
                      </a:r>
                      <a:endParaRPr lang="en-AU" sz="1600" b="1" dirty="0" smtClean="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Late Aug 2023</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3</a:t>
                      </a:r>
                      <a:endParaRPr lang="en-AU" sz="1600" b="1" dirty="0">
                        <a:latin typeface="+mj-lt"/>
                        <a:cs typeface="Arial" panose="020B0604020202020204" pitchFamily="34" charset="0"/>
                      </a:endParaRPr>
                    </a:p>
                  </a:txBody>
                  <a:tcPr/>
                </a:tc>
              </a:tr>
              <a:tr h="546824">
                <a:tc>
                  <a:txBody>
                    <a:bodyPr/>
                    <a:lstStyle/>
                    <a:p>
                      <a:pPr algn="ctr">
                        <a:lnSpc>
                          <a:spcPct val="150000"/>
                        </a:lnSpc>
                      </a:pPr>
                      <a:r>
                        <a:rPr lang="en-US" sz="1600" b="1" dirty="0" smtClean="0">
                          <a:latin typeface="+mj-lt"/>
                          <a:cs typeface="Arial" panose="020B0604020202020204" pitchFamily="34" charset="0"/>
                        </a:rPr>
                        <a:t>Dubbo Hospital</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Western NSW</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2000</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Mar 2024</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3</a:t>
                      </a:r>
                      <a:endParaRPr lang="en-AU" sz="1600" b="1" dirty="0">
                        <a:latin typeface="+mj-lt"/>
                        <a:cs typeface="Arial" panose="020B0604020202020204" pitchFamily="34" charset="0"/>
                      </a:endParaRPr>
                    </a:p>
                  </a:txBody>
                  <a:tcPr/>
                </a:tc>
              </a:tr>
              <a:tr h="546824">
                <a:tc>
                  <a:txBody>
                    <a:bodyPr/>
                    <a:lstStyle/>
                    <a:p>
                      <a:pPr algn="ctr">
                        <a:lnSpc>
                          <a:spcPct val="150000"/>
                        </a:lnSpc>
                      </a:pPr>
                      <a:r>
                        <a:rPr lang="en-US" sz="1600" b="1" dirty="0" smtClean="0">
                          <a:latin typeface="+mj-lt"/>
                          <a:cs typeface="Arial" panose="020B0604020202020204" pitchFamily="34" charset="0"/>
                        </a:rPr>
                        <a:t>Liverpool</a:t>
                      </a:r>
                      <a:r>
                        <a:rPr lang="en-US" sz="1600" b="1" baseline="0" dirty="0" smtClean="0">
                          <a:latin typeface="+mj-lt"/>
                          <a:cs typeface="Arial" panose="020B0604020202020204" pitchFamily="34" charset="0"/>
                        </a:rPr>
                        <a:t> Hospital</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South Western Sydney </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5000</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Mar 2024</a:t>
                      </a:r>
                      <a:endParaRPr lang="en-AU" sz="1600" b="1" dirty="0">
                        <a:latin typeface="+mj-lt"/>
                        <a:cs typeface="Arial" panose="020B0604020202020204" pitchFamily="34" charset="0"/>
                      </a:endParaRPr>
                    </a:p>
                  </a:txBody>
                  <a:tcPr/>
                </a:tc>
                <a:tc>
                  <a:txBody>
                    <a:bodyPr/>
                    <a:lstStyle/>
                    <a:p>
                      <a:pPr algn="ctr">
                        <a:lnSpc>
                          <a:spcPct val="150000"/>
                        </a:lnSpc>
                      </a:pPr>
                      <a:r>
                        <a:rPr lang="en-US" sz="1600" b="1" dirty="0" smtClean="0">
                          <a:latin typeface="+mj-lt"/>
                          <a:cs typeface="Arial" panose="020B0604020202020204" pitchFamily="34" charset="0"/>
                        </a:rPr>
                        <a:t>3</a:t>
                      </a:r>
                      <a:endParaRPr lang="en-AU" sz="1600" b="1" dirty="0">
                        <a:latin typeface="+mj-lt"/>
                        <a:cs typeface="Arial" panose="020B0604020202020204" pitchFamily="34" charset="0"/>
                      </a:endParaRPr>
                    </a:p>
                  </a:txBody>
                  <a:tcPr/>
                </a:tc>
              </a:tr>
            </a:tbl>
          </a:graphicData>
        </a:graphic>
      </p:graphicFrame>
      <p:pic>
        <p:nvPicPr>
          <p:cNvPr id="6" name="Picture 5"/>
          <p:cNvPicPr>
            <a:picLocks noChangeAspect="1"/>
          </p:cNvPicPr>
          <p:nvPr/>
        </p:nvPicPr>
        <p:blipFill rotWithShape="1">
          <a:blip r:embed="rId2"/>
          <a:srcRect r="67306"/>
          <a:stretch/>
        </p:blipFill>
        <p:spPr>
          <a:xfrm>
            <a:off x="9936931" y="77975"/>
            <a:ext cx="2071347" cy="810299"/>
          </a:xfrm>
          <a:prstGeom prst="rect">
            <a:avLst/>
          </a:prstGeom>
        </p:spPr>
      </p:pic>
      <p:grpSp>
        <p:nvGrpSpPr>
          <p:cNvPr id="7" name="Group 6"/>
          <p:cNvGrpSpPr/>
          <p:nvPr/>
        </p:nvGrpSpPr>
        <p:grpSpPr>
          <a:xfrm>
            <a:off x="94003" y="6093151"/>
            <a:ext cx="3478139" cy="615838"/>
            <a:chOff x="39466" y="5811854"/>
            <a:chExt cx="4589138" cy="966434"/>
          </a:xfrm>
        </p:grpSpPr>
        <p:grpSp>
          <p:nvGrpSpPr>
            <p:cNvPr id="8" name="Group 7"/>
            <p:cNvGrpSpPr/>
            <p:nvPr/>
          </p:nvGrpSpPr>
          <p:grpSpPr>
            <a:xfrm>
              <a:off x="39466" y="5811854"/>
              <a:ext cx="2687010" cy="966434"/>
              <a:chOff x="7788353" y="297349"/>
              <a:chExt cx="3069289" cy="1204033"/>
            </a:xfrm>
          </p:grpSpPr>
          <p:pic>
            <p:nvPicPr>
              <p:cNvPr id="11" name="Picture 10" descr="cid:image009.png@01D78DDD.6B96E92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2" name="TextBox 11"/>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8523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DEC49-F2B8-B68F-0CA9-813FC67426FF}"/>
              </a:ext>
            </a:extLst>
          </p:cNvPr>
          <p:cNvSpPr>
            <a:spLocks noGrp="1"/>
          </p:cNvSpPr>
          <p:nvPr>
            <p:ph type="title"/>
          </p:nvPr>
        </p:nvSpPr>
        <p:spPr>
          <a:xfrm>
            <a:off x="573280" y="694168"/>
            <a:ext cx="10515600" cy="1325563"/>
          </a:xfrm>
        </p:spPr>
        <p:txBody>
          <a:bodyPr/>
          <a:lstStyle/>
          <a:p>
            <a:r>
              <a:rPr lang="en-AU" dirty="0" smtClean="0"/>
              <a:t>Who is being tested?</a:t>
            </a:r>
            <a:endParaRPr lang="en-AU" dirty="0"/>
          </a:p>
        </p:txBody>
      </p:sp>
      <p:sp>
        <p:nvSpPr>
          <p:cNvPr id="3" name="Content Placeholder 2">
            <a:extLst>
              <a:ext uri="{FF2B5EF4-FFF2-40B4-BE49-F238E27FC236}">
                <a16:creationId xmlns:a16="http://schemas.microsoft.com/office/drawing/2014/main" xmlns="" id="{AFE9C258-109A-8E3E-19C3-089628F0DA34}"/>
              </a:ext>
            </a:extLst>
          </p:cNvPr>
          <p:cNvSpPr>
            <a:spLocks noGrp="1"/>
          </p:cNvSpPr>
          <p:nvPr>
            <p:ph idx="1"/>
          </p:nvPr>
        </p:nvSpPr>
        <p:spPr/>
        <p:txBody>
          <a:bodyPr/>
          <a:lstStyle/>
          <a:p>
            <a:endParaRPr lang="en-AU" dirty="0"/>
          </a:p>
          <a:p>
            <a:pPr marL="514350" lvl="0" indent="-514350">
              <a:spcBef>
                <a:spcPts val="400"/>
              </a:spcBef>
              <a:spcAft>
                <a:spcPts val="200"/>
              </a:spcAft>
              <a:buFont typeface="+mj-lt"/>
              <a:buAutoNum type="arabicPeriod"/>
            </a:pPr>
            <a:r>
              <a:rPr lang="en-AU" dirty="0">
                <a:effectLst/>
                <a:ea typeface="Times New Roman" panose="02020603050405020304" pitchFamily="18" charset="0"/>
                <a:cs typeface="Times New Roman" panose="02020603050405020304" pitchFamily="18" charset="0"/>
              </a:rPr>
              <a:t>Patients who present to the participating emergency department</a:t>
            </a:r>
          </a:p>
          <a:p>
            <a:pPr marL="514350" lvl="0" indent="-514350">
              <a:spcBef>
                <a:spcPts val="400"/>
              </a:spcBef>
              <a:spcAft>
                <a:spcPts val="200"/>
              </a:spcAft>
              <a:buFont typeface="+mj-lt"/>
              <a:buAutoNum type="arabicPeriod"/>
            </a:pPr>
            <a:r>
              <a:rPr lang="en-AU" dirty="0">
                <a:ea typeface="Times New Roman" panose="02020603050405020304" pitchFamily="18" charset="0"/>
                <a:cs typeface="Times New Roman" panose="02020603050405020304" pitchFamily="18" charset="0"/>
              </a:rPr>
              <a:t>Age 18 </a:t>
            </a:r>
            <a:r>
              <a:rPr lang="en-AU" dirty="0">
                <a:effectLst/>
                <a:ea typeface="Times New Roman" panose="02020603050405020304" pitchFamily="18" charset="0"/>
                <a:cs typeface="Times New Roman" panose="02020603050405020304" pitchFamily="18" charset="0"/>
              </a:rPr>
              <a:t>and over</a:t>
            </a:r>
            <a:endParaRPr lang="en-AU" dirty="0">
              <a:ea typeface="Times New Roman" panose="02020603050405020304" pitchFamily="18" charset="0"/>
              <a:cs typeface="Times New Roman" panose="02020603050405020304" pitchFamily="18" charset="0"/>
            </a:endParaRPr>
          </a:p>
          <a:p>
            <a:pPr marL="514350" lvl="0" indent="-514350">
              <a:spcBef>
                <a:spcPts val="400"/>
              </a:spcBef>
              <a:spcAft>
                <a:spcPts val="200"/>
              </a:spcAft>
              <a:buFont typeface="+mj-lt"/>
              <a:buAutoNum type="arabicPeriod"/>
            </a:pPr>
            <a:r>
              <a:rPr lang="en-AU" dirty="0">
                <a:effectLst/>
                <a:ea typeface="Times New Roman" panose="02020603050405020304" pitchFamily="18" charset="0"/>
                <a:cs typeface="Times New Roman" panose="02020603050405020304" pitchFamily="18" charset="0"/>
              </a:rPr>
              <a:t>Have a </a:t>
            </a:r>
            <a:r>
              <a:rPr lang="en-AU" dirty="0" smtClean="0">
                <a:effectLst/>
                <a:ea typeface="Times New Roman" panose="02020603050405020304" pitchFamily="18" charset="0"/>
                <a:cs typeface="Times New Roman" panose="02020603050405020304" pitchFamily="18" charset="0"/>
              </a:rPr>
              <a:t>EUC ordered </a:t>
            </a:r>
            <a:r>
              <a:rPr lang="en-AU" dirty="0">
                <a:effectLst/>
                <a:ea typeface="Times New Roman" panose="02020603050405020304" pitchFamily="18" charset="0"/>
                <a:cs typeface="Times New Roman" panose="02020603050405020304" pitchFamily="18" charset="0"/>
              </a:rPr>
              <a:t>as part of </a:t>
            </a:r>
            <a:r>
              <a:rPr lang="en-AU" dirty="0">
                <a:effectLst/>
                <a:ea typeface="Times New Roman" panose="02020603050405020304" pitchFamily="18" charset="0"/>
              </a:rPr>
              <a:t>standard of care during the emergency visit</a:t>
            </a:r>
            <a:endParaRPr lang="en-AU" dirty="0"/>
          </a:p>
        </p:txBody>
      </p:sp>
      <p:pic>
        <p:nvPicPr>
          <p:cNvPr id="4" name="Picture 3"/>
          <p:cNvPicPr>
            <a:picLocks noChangeAspect="1"/>
          </p:cNvPicPr>
          <p:nvPr/>
        </p:nvPicPr>
        <p:blipFill rotWithShape="1">
          <a:blip r:embed="rId2"/>
          <a:srcRect r="67306"/>
          <a:stretch/>
        </p:blipFill>
        <p:spPr>
          <a:xfrm>
            <a:off x="9936931" y="77975"/>
            <a:ext cx="2071347" cy="810299"/>
          </a:xfrm>
          <a:prstGeom prst="rect">
            <a:avLst/>
          </a:prstGeom>
        </p:spPr>
      </p:pic>
      <p:grpSp>
        <p:nvGrpSpPr>
          <p:cNvPr id="5" name="Group 4"/>
          <p:cNvGrpSpPr/>
          <p:nvPr/>
        </p:nvGrpSpPr>
        <p:grpSpPr>
          <a:xfrm>
            <a:off x="94003" y="6093151"/>
            <a:ext cx="3478139" cy="615838"/>
            <a:chOff x="39466" y="5811854"/>
            <a:chExt cx="4589138" cy="966434"/>
          </a:xfrm>
        </p:grpSpPr>
        <p:grpSp>
          <p:nvGrpSpPr>
            <p:cNvPr id="6" name="Group 5"/>
            <p:cNvGrpSpPr/>
            <p:nvPr/>
          </p:nvGrpSpPr>
          <p:grpSpPr>
            <a:xfrm>
              <a:off x="39466" y="5811854"/>
              <a:ext cx="2687010" cy="966434"/>
              <a:chOff x="7788353" y="297349"/>
              <a:chExt cx="3069289" cy="1204033"/>
            </a:xfrm>
          </p:grpSpPr>
          <p:pic>
            <p:nvPicPr>
              <p:cNvPr id="9" name="Picture 8" descr="cid:image009.png@01D78DDD.6B96E92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0" name="TextBox 9"/>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7435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42" y="81675"/>
            <a:ext cx="10515600" cy="928255"/>
          </a:xfrm>
        </p:spPr>
        <p:txBody>
          <a:bodyPr>
            <a:normAutofit/>
          </a:bodyPr>
          <a:lstStyle/>
          <a:p>
            <a:r>
              <a:rPr lang="en-US" dirty="0" smtClean="0"/>
              <a:t>Consent for hepatitis B and C testing</a:t>
            </a:r>
            <a:endParaRPr lang="en-AU" dirty="0"/>
          </a:p>
        </p:txBody>
      </p:sp>
      <p:sp>
        <p:nvSpPr>
          <p:cNvPr id="3" name="Content Placeholder 2"/>
          <p:cNvSpPr>
            <a:spLocks noGrp="1"/>
          </p:cNvSpPr>
          <p:nvPr>
            <p:ph idx="1"/>
          </p:nvPr>
        </p:nvSpPr>
        <p:spPr>
          <a:xfrm>
            <a:off x="76678" y="1150922"/>
            <a:ext cx="8494988" cy="5707078"/>
          </a:xfrm>
        </p:spPr>
        <p:txBody>
          <a:bodyPr>
            <a:noAutofit/>
          </a:bodyPr>
          <a:lstStyle/>
          <a:p>
            <a:pPr lvl="1">
              <a:spcBef>
                <a:spcPts val="300"/>
              </a:spcBef>
              <a:spcAft>
                <a:spcPts val="600"/>
              </a:spcAft>
            </a:pPr>
            <a:r>
              <a:rPr lang="en-US" sz="1800" b="1" dirty="0"/>
              <a:t>Posters </a:t>
            </a:r>
          </a:p>
          <a:p>
            <a:pPr lvl="2">
              <a:spcBef>
                <a:spcPts val="300"/>
              </a:spcBef>
              <a:spcAft>
                <a:spcPts val="600"/>
              </a:spcAft>
            </a:pPr>
            <a:r>
              <a:rPr lang="en-AU" sz="1400" dirty="0"/>
              <a:t>with QR code link to other documents (patient information sheet, brochure)</a:t>
            </a:r>
          </a:p>
          <a:p>
            <a:pPr lvl="1">
              <a:spcBef>
                <a:spcPts val="300"/>
              </a:spcBef>
              <a:spcAft>
                <a:spcPts val="600"/>
              </a:spcAft>
            </a:pPr>
            <a:r>
              <a:rPr lang="en-AU" sz="1800" b="1" dirty="0" smtClean="0"/>
              <a:t>Verbal </a:t>
            </a:r>
            <a:r>
              <a:rPr lang="en-AU" sz="1800" b="1" dirty="0"/>
              <a:t>C</a:t>
            </a:r>
            <a:r>
              <a:rPr lang="en-AU" sz="1800" b="1" dirty="0" smtClean="0"/>
              <a:t>onsent</a:t>
            </a:r>
            <a:endParaRPr lang="en-AU" sz="1800" b="1" dirty="0"/>
          </a:p>
          <a:p>
            <a:pPr lvl="2">
              <a:spcBef>
                <a:spcPts val="300"/>
              </a:spcBef>
              <a:spcAft>
                <a:spcPts val="600"/>
              </a:spcAft>
            </a:pPr>
            <a:r>
              <a:rPr lang="en-AU" sz="1400" dirty="0" smtClean="0"/>
              <a:t>Patients will be informed during their ED visit that Hepatitis screening is being performed as part of </a:t>
            </a:r>
            <a:r>
              <a:rPr lang="en-AU" sz="1400" dirty="0"/>
              <a:t>r</a:t>
            </a:r>
            <a:r>
              <a:rPr lang="en-AU" sz="1400" dirty="0" smtClean="0"/>
              <a:t>outine care for all patients at this time</a:t>
            </a:r>
            <a:endParaRPr lang="en-AU" sz="1400" dirty="0"/>
          </a:p>
          <a:p>
            <a:pPr lvl="1">
              <a:spcBef>
                <a:spcPts val="300"/>
              </a:spcBef>
              <a:spcAft>
                <a:spcPts val="600"/>
              </a:spcAft>
            </a:pPr>
            <a:r>
              <a:rPr lang="en-AU" sz="1800" b="1" dirty="0" smtClean="0"/>
              <a:t>Patients that Decline</a:t>
            </a:r>
            <a:r>
              <a:rPr lang="en-AU" sz="1800" dirty="0" smtClean="0"/>
              <a:t> </a:t>
            </a:r>
            <a:endParaRPr lang="en-AU" sz="1800" dirty="0"/>
          </a:p>
          <a:p>
            <a:pPr lvl="2">
              <a:spcBef>
                <a:spcPts val="300"/>
              </a:spcBef>
              <a:spcAft>
                <a:spcPts val="600"/>
              </a:spcAft>
            </a:pPr>
            <a:r>
              <a:rPr lang="en-AU" sz="1400" dirty="0" smtClean="0"/>
              <a:t>Do so by </a:t>
            </a:r>
            <a:r>
              <a:rPr lang="en-AU" sz="1400" dirty="0"/>
              <a:t>telling their ED clinician.</a:t>
            </a:r>
          </a:p>
          <a:p>
            <a:pPr lvl="2">
              <a:spcBef>
                <a:spcPts val="300"/>
              </a:spcBef>
              <a:spcAft>
                <a:spcPts val="600"/>
              </a:spcAft>
            </a:pPr>
            <a:r>
              <a:rPr lang="en-US" sz="1400" dirty="0"/>
              <a:t>Fax path form “NO </a:t>
            </a:r>
            <a:r>
              <a:rPr lang="en-US" sz="1400" dirty="0" smtClean="0"/>
              <a:t>SEARCH” &gt; Fairfield Lab cancels test</a:t>
            </a:r>
          </a:p>
          <a:p>
            <a:pPr lvl="2">
              <a:spcBef>
                <a:spcPts val="300"/>
              </a:spcBef>
              <a:spcAft>
                <a:spcPts val="300"/>
              </a:spcAft>
            </a:pPr>
            <a:r>
              <a:rPr lang="en-US" sz="1400" dirty="0" smtClean="0"/>
              <a:t>If patients change their mind and decline later – please call us or the lab to cancel the SEARCH test.</a:t>
            </a:r>
            <a:endParaRPr lang="en-AU" sz="1400" dirty="0"/>
          </a:p>
        </p:txBody>
      </p:sp>
      <p:pic>
        <p:nvPicPr>
          <p:cNvPr id="4" name="Picture 3"/>
          <p:cNvPicPr>
            <a:picLocks noChangeAspect="1"/>
          </p:cNvPicPr>
          <p:nvPr/>
        </p:nvPicPr>
        <p:blipFill rotWithShape="1">
          <a:blip r:embed="rId2"/>
          <a:srcRect b="1616"/>
          <a:stretch/>
        </p:blipFill>
        <p:spPr>
          <a:xfrm>
            <a:off x="8520944" y="1135462"/>
            <a:ext cx="3462002" cy="4897869"/>
          </a:xfrm>
          <a:prstGeom prst="rect">
            <a:avLst/>
          </a:prstGeom>
        </p:spPr>
      </p:pic>
      <p:pic>
        <p:nvPicPr>
          <p:cNvPr id="5" name="Content Placeholder 14">
            <a:extLst>
              <a:ext uri="{FF2B5EF4-FFF2-40B4-BE49-F238E27FC236}">
                <a16:creationId xmlns:a16="http://schemas.microsoft.com/office/drawing/2014/main" xmlns="" id="{B2ED156D-6C02-C05A-E81D-C51EBF4F5D0F}"/>
              </a:ext>
            </a:extLst>
          </p:cNvPr>
          <p:cNvPicPr>
            <a:picLocks noChangeAspect="1"/>
          </p:cNvPicPr>
          <p:nvPr/>
        </p:nvPicPr>
        <p:blipFill>
          <a:blip r:embed="rId3"/>
          <a:stretch>
            <a:fillRect/>
          </a:stretch>
        </p:blipFill>
        <p:spPr>
          <a:xfrm>
            <a:off x="720005" y="4232110"/>
            <a:ext cx="3454352" cy="2475362"/>
          </a:xfrm>
          <a:prstGeom prst="rect">
            <a:avLst/>
          </a:prstGeom>
        </p:spPr>
      </p:pic>
      <p:pic>
        <p:nvPicPr>
          <p:cNvPr id="6" name="Picture 5">
            <a:extLst>
              <a:ext uri="{FF2B5EF4-FFF2-40B4-BE49-F238E27FC236}">
                <a16:creationId xmlns:a16="http://schemas.microsoft.com/office/drawing/2014/main" xmlns="" id="{08CFC082-2595-54C6-B794-21121E032C1C}"/>
              </a:ext>
            </a:extLst>
          </p:cNvPr>
          <p:cNvPicPr>
            <a:picLocks noChangeAspect="1"/>
          </p:cNvPicPr>
          <p:nvPr/>
        </p:nvPicPr>
        <p:blipFill>
          <a:blip r:embed="rId4"/>
          <a:stretch>
            <a:fillRect/>
          </a:stretch>
        </p:blipFill>
        <p:spPr>
          <a:xfrm>
            <a:off x="4452358" y="4232110"/>
            <a:ext cx="3580689" cy="2515812"/>
          </a:xfrm>
          <a:prstGeom prst="rect">
            <a:avLst/>
          </a:prstGeom>
        </p:spPr>
      </p:pic>
    </p:spTree>
    <p:extLst>
      <p:ext uri="{BB962C8B-B14F-4D97-AF65-F5344CB8AC3E}">
        <p14:creationId xmlns:p14="http://schemas.microsoft.com/office/powerpoint/2010/main" val="307851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Viral Hepatitis</a:t>
            </a:r>
            <a:endParaRPr lang="en-AU" dirty="0"/>
          </a:p>
        </p:txBody>
      </p:sp>
      <p:sp>
        <p:nvSpPr>
          <p:cNvPr id="5" name="Subtitle 4"/>
          <p:cNvSpPr>
            <a:spLocks noGrp="1"/>
          </p:cNvSpPr>
          <p:nvPr>
            <p:ph type="subTitle" idx="1"/>
          </p:nvPr>
        </p:nvSpPr>
        <p:spPr/>
        <p:txBody>
          <a:bodyPr/>
          <a:lstStyle/>
          <a:p>
            <a:r>
              <a:rPr lang="en-US" dirty="0" smtClean="0"/>
              <a:t>Overview</a:t>
            </a:r>
            <a:endParaRPr lang="en-AU" dirty="0"/>
          </a:p>
        </p:txBody>
      </p:sp>
      <p:pic>
        <p:nvPicPr>
          <p:cNvPr id="6" name="Picture 5"/>
          <p:cNvPicPr>
            <a:picLocks noChangeAspect="1"/>
          </p:cNvPicPr>
          <p:nvPr/>
        </p:nvPicPr>
        <p:blipFill rotWithShape="1">
          <a:blip r:embed="rId2"/>
          <a:srcRect r="67306"/>
          <a:stretch/>
        </p:blipFill>
        <p:spPr>
          <a:xfrm>
            <a:off x="9936931" y="77975"/>
            <a:ext cx="2071347" cy="810299"/>
          </a:xfrm>
          <a:prstGeom prst="rect">
            <a:avLst/>
          </a:prstGeom>
        </p:spPr>
      </p:pic>
    </p:spTree>
    <p:extLst>
      <p:ext uri="{BB962C8B-B14F-4D97-AF65-F5344CB8AC3E}">
        <p14:creationId xmlns:p14="http://schemas.microsoft.com/office/powerpoint/2010/main" val="240199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11F9-54B5-16F0-EA62-0C25E43E9243}"/>
              </a:ext>
            </a:extLst>
          </p:cNvPr>
          <p:cNvSpPr>
            <a:spLocks noGrp="1"/>
          </p:cNvSpPr>
          <p:nvPr>
            <p:ph type="title"/>
          </p:nvPr>
        </p:nvSpPr>
        <p:spPr>
          <a:xfrm>
            <a:off x="560613" y="888274"/>
            <a:ext cx="11055179" cy="1325563"/>
          </a:xfrm>
        </p:spPr>
        <p:txBody>
          <a:bodyPr/>
          <a:lstStyle/>
          <a:p>
            <a:r>
              <a:rPr lang="en-AU" dirty="0"/>
              <a:t>Multi-language patient information materials	</a:t>
            </a:r>
          </a:p>
        </p:txBody>
      </p:sp>
      <p:pic>
        <p:nvPicPr>
          <p:cNvPr id="5" name="Picture 4">
            <a:extLst>
              <a:ext uri="{FF2B5EF4-FFF2-40B4-BE49-F238E27FC236}">
                <a16:creationId xmlns:a16="http://schemas.microsoft.com/office/drawing/2014/main" xmlns="" id="{B205194E-D881-563B-7692-187B508A5F73}"/>
              </a:ext>
            </a:extLst>
          </p:cNvPr>
          <p:cNvPicPr>
            <a:picLocks noChangeAspect="1"/>
          </p:cNvPicPr>
          <p:nvPr/>
        </p:nvPicPr>
        <p:blipFill>
          <a:blip r:embed="rId2"/>
          <a:stretch>
            <a:fillRect/>
          </a:stretch>
        </p:blipFill>
        <p:spPr>
          <a:xfrm>
            <a:off x="93475" y="2038864"/>
            <a:ext cx="2943408" cy="4154075"/>
          </a:xfrm>
          <a:prstGeom prst="rect">
            <a:avLst/>
          </a:prstGeom>
        </p:spPr>
      </p:pic>
      <p:pic>
        <p:nvPicPr>
          <p:cNvPr id="6" name="Picture 5">
            <a:extLst>
              <a:ext uri="{FF2B5EF4-FFF2-40B4-BE49-F238E27FC236}">
                <a16:creationId xmlns:a16="http://schemas.microsoft.com/office/drawing/2014/main" xmlns="" id="{790F485B-0AF5-10A6-EE17-BCB0A582661B}"/>
              </a:ext>
            </a:extLst>
          </p:cNvPr>
          <p:cNvPicPr>
            <a:picLocks noChangeAspect="1"/>
          </p:cNvPicPr>
          <p:nvPr/>
        </p:nvPicPr>
        <p:blipFill>
          <a:blip r:embed="rId3"/>
          <a:stretch>
            <a:fillRect/>
          </a:stretch>
        </p:blipFill>
        <p:spPr>
          <a:xfrm>
            <a:off x="3145594" y="2038864"/>
            <a:ext cx="2975561" cy="4154075"/>
          </a:xfrm>
          <a:prstGeom prst="rect">
            <a:avLst/>
          </a:prstGeom>
        </p:spPr>
      </p:pic>
      <p:pic>
        <p:nvPicPr>
          <p:cNvPr id="7" name="Picture 6">
            <a:extLst>
              <a:ext uri="{FF2B5EF4-FFF2-40B4-BE49-F238E27FC236}">
                <a16:creationId xmlns:a16="http://schemas.microsoft.com/office/drawing/2014/main" xmlns="" id="{16DC05F7-B2D6-57DE-270D-EC7D42E5F43C}"/>
              </a:ext>
            </a:extLst>
          </p:cNvPr>
          <p:cNvPicPr>
            <a:picLocks noChangeAspect="1"/>
          </p:cNvPicPr>
          <p:nvPr/>
        </p:nvPicPr>
        <p:blipFill>
          <a:blip r:embed="rId4"/>
          <a:stretch>
            <a:fillRect/>
          </a:stretch>
        </p:blipFill>
        <p:spPr>
          <a:xfrm>
            <a:off x="6229866" y="2038864"/>
            <a:ext cx="2943590" cy="4154075"/>
          </a:xfrm>
          <a:prstGeom prst="rect">
            <a:avLst/>
          </a:prstGeom>
        </p:spPr>
      </p:pic>
      <p:pic>
        <p:nvPicPr>
          <p:cNvPr id="8" name="Content Placeholder 10">
            <a:extLst>
              <a:ext uri="{FF2B5EF4-FFF2-40B4-BE49-F238E27FC236}">
                <a16:creationId xmlns:a16="http://schemas.microsoft.com/office/drawing/2014/main" xmlns="" id="{E40B5807-3465-FC6D-51D4-3616F9EB6C27}"/>
              </a:ext>
            </a:extLst>
          </p:cNvPr>
          <p:cNvPicPr>
            <a:picLocks noChangeAspect="1"/>
          </p:cNvPicPr>
          <p:nvPr/>
        </p:nvPicPr>
        <p:blipFill>
          <a:blip r:embed="rId5"/>
          <a:stretch>
            <a:fillRect/>
          </a:stretch>
        </p:blipFill>
        <p:spPr>
          <a:xfrm>
            <a:off x="9221644" y="2038864"/>
            <a:ext cx="2887228" cy="4154075"/>
          </a:xfrm>
          <a:prstGeom prst="rect">
            <a:avLst/>
          </a:prstGeom>
        </p:spPr>
      </p:pic>
      <p:pic>
        <p:nvPicPr>
          <p:cNvPr id="9" name="Picture 8"/>
          <p:cNvPicPr>
            <a:picLocks noChangeAspect="1"/>
          </p:cNvPicPr>
          <p:nvPr/>
        </p:nvPicPr>
        <p:blipFill rotWithShape="1">
          <a:blip r:embed="rId6"/>
          <a:srcRect r="67306"/>
          <a:stretch/>
        </p:blipFill>
        <p:spPr>
          <a:xfrm>
            <a:off x="9936931" y="77975"/>
            <a:ext cx="2071347" cy="810299"/>
          </a:xfrm>
          <a:prstGeom prst="rect">
            <a:avLst/>
          </a:prstGeom>
        </p:spPr>
      </p:pic>
    </p:spTree>
    <p:extLst>
      <p:ext uri="{BB962C8B-B14F-4D97-AF65-F5344CB8AC3E}">
        <p14:creationId xmlns:p14="http://schemas.microsoft.com/office/powerpoint/2010/main" val="1390205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of positive patients</a:t>
            </a:r>
            <a:endParaRPr lang="en-AU" dirty="0"/>
          </a:p>
        </p:txBody>
      </p:sp>
      <p:sp>
        <p:nvSpPr>
          <p:cNvPr id="3" name="Content Placeholder 2"/>
          <p:cNvSpPr>
            <a:spLocks noGrp="1"/>
          </p:cNvSpPr>
          <p:nvPr>
            <p:ph idx="1"/>
          </p:nvPr>
        </p:nvSpPr>
        <p:spPr>
          <a:xfrm>
            <a:off x="838200" y="1977838"/>
            <a:ext cx="10515600" cy="4351338"/>
          </a:xfrm>
        </p:spPr>
        <p:txBody>
          <a:bodyPr/>
          <a:lstStyle/>
          <a:p>
            <a:pPr marL="0" indent="0">
              <a:buNone/>
            </a:pPr>
            <a:r>
              <a:rPr lang="en-US" sz="2400" dirty="0" smtClean="0"/>
              <a:t>Liverpool SEARCH team will follow up and link patients to care</a:t>
            </a:r>
          </a:p>
          <a:p>
            <a:pPr marL="0" indent="0">
              <a:buNone/>
            </a:pPr>
            <a:endParaRPr lang="en-US" sz="2400" dirty="0"/>
          </a:p>
          <a:p>
            <a:pPr marL="0" indent="0">
              <a:buNone/>
            </a:pPr>
            <a:r>
              <a:rPr lang="en-US" sz="2400" dirty="0" smtClean="0"/>
              <a:t>Hepatitis </a:t>
            </a:r>
            <a:r>
              <a:rPr lang="en-US" sz="2400" dirty="0"/>
              <a:t>management as per standard clinical practice</a:t>
            </a:r>
          </a:p>
          <a:p>
            <a:pPr marL="0" indent="0">
              <a:buNone/>
            </a:pPr>
            <a:endParaRPr lang="en-US" sz="2400" dirty="0" smtClean="0"/>
          </a:p>
          <a:p>
            <a:pPr marL="0" indent="0">
              <a:buNone/>
            </a:pPr>
            <a:r>
              <a:rPr lang="en-US" sz="2400" dirty="0" smtClean="0"/>
              <a:t>Positive patients will be invited to consent to Research</a:t>
            </a:r>
          </a:p>
          <a:p>
            <a:pPr>
              <a:lnSpc>
                <a:spcPct val="100000"/>
              </a:lnSpc>
            </a:pPr>
            <a:r>
              <a:rPr lang="en-AU" sz="2000" dirty="0"/>
              <a:t>Observational cohort  study to assess outcomes from the project</a:t>
            </a:r>
          </a:p>
          <a:p>
            <a:pPr>
              <a:lnSpc>
                <a:spcPct val="100000"/>
              </a:lnSpc>
            </a:pPr>
            <a:r>
              <a:rPr lang="en-US" sz="2000" dirty="0" smtClean="0"/>
              <a:t>Data linkage study -Assessment </a:t>
            </a:r>
            <a:r>
              <a:rPr lang="en-US" sz="2000" dirty="0"/>
              <a:t>of long term health outcomes via data linkage to national administrative data sets e.g. </a:t>
            </a:r>
            <a:r>
              <a:rPr lang="en-US" sz="2000" dirty="0" smtClean="0"/>
              <a:t>MBS/PBS</a:t>
            </a:r>
            <a:endParaRPr lang="en-US" dirty="0" smtClean="0"/>
          </a:p>
          <a:p>
            <a:endParaRPr lang="en-US" dirty="0"/>
          </a:p>
          <a:p>
            <a:endParaRPr lang="en-US" dirty="0" smtClean="0"/>
          </a:p>
          <a:p>
            <a:pPr marL="0" indent="0">
              <a:buNone/>
            </a:pPr>
            <a:endParaRPr lang="en-US" dirty="0"/>
          </a:p>
          <a:p>
            <a:endParaRPr lang="en-US" dirty="0" smtClean="0"/>
          </a:p>
          <a:p>
            <a:endParaRPr lang="en-AU" dirty="0"/>
          </a:p>
        </p:txBody>
      </p:sp>
      <p:pic>
        <p:nvPicPr>
          <p:cNvPr id="4" name="Picture 3"/>
          <p:cNvPicPr>
            <a:picLocks noChangeAspect="1"/>
          </p:cNvPicPr>
          <p:nvPr/>
        </p:nvPicPr>
        <p:blipFill rotWithShape="1">
          <a:blip r:embed="rId2"/>
          <a:srcRect r="67306"/>
          <a:stretch/>
        </p:blipFill>
        <p:spPr>
          <a:xfrm>
            <a:off x="9936931" y="77975"/>
            <a:ext cx="2071347" cy="810299"/>
          </a:xfrm>
          <a:prstGeom prst="rect">
            <a:avLst/>
          </a:prstGeom>
        </p:spPr>
      </p:pic>
      <p:grpSp>
        <p:nvGrpSpPr>
          <p:cNvPr id="5" name="Group 4"/>
          <p:cNvGrpSpPr/>
          <p:nvPr/>
        </p:nvGrpSpPr>
        <p:grpSpPr>
          <a:xfrm>
            <a:off x="94003" y="6093151"/>
            <a:ext cx="3478139" cy="615838"/>
            <a:chOff x="39466" y="5811854"/>
            <a:chExt cx="4589138" cy="966434"/>
          </a:xfrm>
        </p:grpSpPr>
        <p:grpSp>
          <p:nvGrpSpPr>
            <p:cNvPr id="6" name="Group 5"/>
            <p:cNvGrpSpPr/>
            <p:nvPr/>
          </p:nvGrpSpPr>
          <p:grpSpPr>
            <a:xfrm>
              <a:off x="39466" y="5811854"/>
              <a:ext cx="2687010" cy="966434"/>
              <a:chOff x="7788353" y="297349"/>
              <a:chExt cx="3069289" cy="1204033"/>
            </a:xfrm>
          </p:grpSpPr>
          <p:pic>
            <p:nvPicPr>
              <p:cNvPr id="9" name="Picture 8" descr="cid:image009.png@01D78DDD.6B96E92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0" name="TextBox 9"/>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9397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388" y="2049732"/>
            <a:ext cx="10515600" cy="4351338"/>
          </a:xfrm>
        </p:spPr>
        <p:txBody>
          <a:bodyPr>
            <a:normAutofit/>
          </a:bodyPr>
          <a:lstStyle/>
          <a:p>
            <a:pPr marL="0" indent="0">
              <a:buNone/>
            </a:pPr>
            <a:r>
              <a:rPr lang="en-US" sz="2400" dirty="0" smtClean="0"/>
              <a:t>Be aware the Hepatitis testing is occurring</a:t>
            </a:r>
          </a:p>
          <a:p>
            <a:pPr marL="0" indent="0">
              <a:buNone/>
            </a:pPr>
            <a:endParaRPr lang="en-US" sz="2400" dirty="0"/>
          </a:p>
          <a:p>
            <a:pPr marL="0" indent="0">
              <a:buNone/>
            </a:pPr>
            <a:r>
              <a:rPr lang="en-US" sz="2400" dirty="0" smtClean="0"/>
              <a:t>Patients will be informed during ED visit that routine hepatitis testing is occurring for all patients during this time.</a:t>
            </a:r>
          </a:p>
          <a:p>
            <a:pPr marL="0" indent="0">
              <a:buNone/>
            </a:pPr>
            <a:endParaRPr lang="en-US" sz="2400" dirty="0" smtClean="0"/>
          </a:p>
          <a:p>
            <a:pPr marL="0" indent="0">
              <a:buNone/>
            </a:pPr>
            <a:r>
              <a:rPr lang="en-US" sz="2400" dirty="0" smtClean="0"/>
              <a:t>If a patient does not want to be tested:</a:t>
            </a:r>
            <a:endParaRPr lang="en-US" sz="2000" dirty="0" smtClean="0"/>
          </a:p>
          <a:p>
            <a:r>
              <a:rPr lang="en-US" sz="2000" dirty="0" smtClean="0"/>
              <a:t>Write </a:t>
            </a:r>
            <a:r>
              <a:rPr lang="en-US" sz="2000" b="1" dirty="0" smtClean="0"/>
              <a:t>“NO SEARCH”</a:t>
            </a:r>
            <a:r>
              <a:rPr lang="en-US" sz="2000" dirty="0" smtClean="0"/>
              <a:t> on the pathology request form</a:t>
            </a:r>
          </a:p>
          <a:p>
            <a:endParaRPr lang="en-US" sz="2000" dirty="0"/>
          </a:p>
          <a:p>
            <a:pPr marL="0" indent="0">
              <a:buNone/>
            </a:pPr>
            <a:r>
              <a:rPr lang="en-US" sz="2400" dirty="0" smtClean="0"/>
              <a:t>Remind staff of ongoing screening during meetings and ED huddles </a:t>
            </a:r>
            <a:endParaRPr lang="en-AU" dirty="0"/>
          </a:p>
        </p:txBody>
      </p:sp>
      <p:pic>
        <p:nvPicPr>
          <p:cNvPr id="4" name="Picture 3"/>
          <p:cNvPicPr>
            <a:picLocks noChangeAspect="1"/>
          </p:cNvPicPr>
          <p:nvPr/>
        </p:nvPicPr>
        <p:blipFill rotWithShape="1">
          <a:blip r:embed="rId2"/>
          <a:srcRect r="67306"/>
          <a:stretch/>
        </p:blipFill>
        <p:spPr>
          <a:xfrm>
            <a:off x="9936931" y="77975"/>
            <a:ext cx="2071347" cy="810299"/>
          </a:xfrm>
          <a:prstGeom prst="rect">
            <a:avLst/>
          </a:prstGeom>
        </p:spPr>
      </p:pic>
      <p:grpSp>
        <p:nvGrpSpPr>
          <p:cNvPr id="5" name="Group 4"/>
          <p:cNvGrpSpPr/>
          <p:nvPr/>
        </p:nvGrpSpPr>
        <p:grpSpPr>
          <a:xfrm>
            <a:off x="94003" y="6093151"/>
            <a:ext cx="3478139" cy="615838"/>
            <a:chOff x="39466" y="5811854"/>
            <a:chExt cx="4589138" cy="966434"/>
          </a:xfrm>
        </p:grpSpPr>
        <p:grpSp>
          <p:nvGrpSpPr>
            <p:cNvPr id="6" name="Group 5"/>
            <p:cNvGrpSpPr/>
            <p:nvPr/>
          </p:nvGrpSpPr>
          <p:grpSpPr>
            <a:xfrm>
              <a:off x="39466" y="5811854"/>
              <a:ext cx="2687010" cy="966434"/>
              <a:chOff x="7788353" y="297349"/>
              <a:chExt cx="3069289" cy="1204033"/>
            </a:xfrm>
          </p:grpSpPr>
          <p:pic>
            <p:nvPicPr>
              <p:cNvPr id="9" name="Picture 8" descr="cid:image009.png@01D78DDD.6B96E92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0" name="TextBox 9"/>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p:cNvSpPr>
            <a:spLocks noGrp="1"/>
          </p:cNvSpPr>
          <p:nvPr>
            <p:ph type="title"/>
          </p:nvPr>
        </p:nvSpPr>
        <p:spPr/>
        <p:txBody>
          <a:bodyPr/>
          <a:lstStyle/>
          <a:p>
            <a:r>
              <a:rPr lang="en-US" dirty="0" smtClean="0"/>
              <a:t>What does ED staff need to do?</a:t>
            </a:r>
            <a:endParaRPr lang="en-AU" dirty="0"/>
          </a:p>
        </p:txBody>
      </p:sp>
    </p:spTree>
    <p:extLst>
      <p:ext uri="{BB962C8B-B14F-4D97-AF65-F5344CB8AC3E}">
        <p14:creationId xmlns:p14="http://schemas.microsoft.com/office/powerpoint/2010/main" val="1550720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SEARCH</a:t>
            </a:r>
            <a:endParaRPr lang="en-AU" dirty="0"/>
          </a:p>
        </p:txBody>
      </p:sp>
      <p:pic>
        <p:nvPicPr>
          <p:cNvPr id="6" name="Picture 5"/>
          <p:cNvPicPr>
            <a:picLocks noChangeAspect="1"/>
          </p:cNvPicPr>
          <p:nvPr/>
        </p:nvPicPr>
        <p:blipFill>
          <a:blip r:embed="rId2"/>
          <a:stretch>
            <a:fillRect/>
          </a:stretch>
        </p:blipFill>
        <p:spPr>
          <a:xfrm>
            <a:off x="4357687" y="180975"/>
            <a:ext cx="4581525" cy="6429375"/>
          </a:xfrm>
          <a:prstGeom prst="rect">
            <a:avLst/>
          </a:prstGeom>
        </p:spPr>
      </p:pic>
    </p:spTree>
    <p:extLst>
      <p:ext uri="{BB962C8B-B14F-4D97-AF65-F5344CB8AC3E}">
        <p14:creationId xmlns:p14="http://schemas.microsoft.com/office/powerpoint/2010/main" val="2208925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46" y="1234157"/>
            <a:ext cx="5256568" cy="4603305"/>
          </a:xfrm>
        </p:spPr>
        <p:txBody>
          <a:bodyPr>
            <a:noAutofit/>
          </a:bodyPr>
          <a:lstStyle/>
          <a:p>
            <a:pPr marL="0" indent="0">
              <a:lnSpc>
                <a:spcPct val="100000"/>
              </a:lnSpc>
              <a:spcBef>
                <a:spcPts val="0"/>
              </a:spcBef>
              <a:buNone/>
            </a:pPr>
            <a:r>
              <a:rPr lang="en-US" sz="1800" b="1" dirty="0"/>
              <a:t>A/Prof Miriam Levy </a:t>
            </a:r>
            <a:r>
              <a:rPr lang="en-US" sz="1800" dirty="0"/>
              <a:t>- Chief Principal Investigator</a:t>
            </a:r>
          </a:p>
          <a:p>
            <a:pPr marL="0" indent="0">
              <a:lnSpc>
                <a:spcPct val="100000"/>
              </a:lnSpc>
              <a:spcBef>
                <a:spcPts val="0"/>
              </a:spcBef>
              <a:buNone/>
            </a:pPr>
            <a:r>
              <a:rPr lang="en-US" sz="1800" dirty="0"/>
              <a:t>Email: </a:t>
            </a:r>
            <a:r>
              <a:rPr lang="en-US" sz="1800" dirty="0" smtClean="0">
                <a:hlinkClick r:id="rId2"/>
              </a:rPr>
              <a:t>Miriam.Levy@health.nsw.gov.au</a:t>
            </a: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800" b="1" dirty="0"/>
              <a:t>Melissa Bagatella </a:t>
            </a:r>
            <a:r>
              <a:rPr lang="en-US" sz="1800" dirty="0"/>
              <a:t>– Hepatology </a:t>
            </a:r>
            <a:r>
              <a:rPr lang="en-US" sz="1800" dirty="0" smtClean="0"/>
              <a:t>Nurse </a:t>
            </a:r>
            <a:r>
              <a:rPr lang="en-US" sz="1800" dirty="0"/>
              <a:t>CNC </a:t>
            </a:r>
            <a:r>
              <a:rPr lang="en-US" sz="1800" dirty="0" smtClean="0"/>
              <a:t>Liverpool</a:t>
            </a:r>
          </a:p>
          <a:p>
            <a:pPr marL="0" indent="0">
              <a:lnSpc>
                <a:spcPct val="100000"/>
              </a:lnSpc>
              <a:spcBef>
                <a:spcPts val="0"/>
              </a:spcBef>
              <a:buNone/>
            </a:pPr>
            <a:r>
              <a:rPr lang="en-US" sz="1800" dirty="0" smtClean="0"/>
              <a:t>Email:</a:t>
            </a:r>
            <a:r>
              <a:rPr lang="en-US" sz="1800" dirty="0"/>
              <a:t> </a:t>
            </a:r>
            <a:r>
              <a:rPr lang="en-US" sz="1800" dirty="0" smtClean="0">
                <a:hlinkClick r:id="rId3"/>
              </a:rPr>
              <a:t>Melissa.Fraser@health.nsw.gov.au</a:t>
            </a:r>
            <a:r>
              <a:rPr lang="en-US" sz="1800" dirty="0" smtClean="0"/>
              <a:t> </a:t>
            </a:r>
          </a:p>
          <a:p>
            <a:pPr marL="0" indent="0">
              <a:lnSpc>
                <a:spcPct val="100000"/>
              </a:lnSpc>
              <a:spcBef>
                <a:spcPts val="0"/>
              </a:spcBef>
              <a:buNone/>
            </a:pPr>
            <a:r>
              <a:rPr lang="en-US" sz="1800" dirty="0" smtClean="0"/>
              <a:t>Phone: 02 </a:t>
            </a:r>
            <a:r>
              <a:rPr lang="en-US" sz="1800" dirty="0"/>
              <a:t>8738 3571</a:t>
            </a:r>
          </a:p>
          <a:p>
            <a:pPr marL="0" indent="0">
              <a:lnSpc>
                <a:spcPct val="100000"/>
              </a:lnSpc>
              <a:spcBef>
                <a:spcPts val="0"/>
              </a:spcBef>
              <a:buNone/>
            </a:pPr>
            <a:endParaRPr lang="en-US" sz="1800" dirty="0"/>
          </a:p>
          <a:p>
            <a:pPr marL="0" indent="0">
              <a:lnSpc>
                <a:spcPct val="100000"/>
              </a:lnSpc>
              <a:spcBef>
                <a:spcPts val="0"/>
              </a:spcBef>
              <a:buNone/>
            </a:pPr>
            <a:r>
              <a:rPr lang="en-US" sz="1800" b="1" dirty="0"/>
              <a:t>Dr David Prince  </a:t>
            </a:r>
            <a:r>
              <a:rPr lang="en-US" sz="1800" dirty="0"/>
              <a:t>- Clinical Operational Lead </a:t>
            </a:r>
          </a:p>
          <a:p>
            <a:pPr marL="0" indent="0">
              <a:lnSpc>
                <a:spcPct val="100000"/>
              </a:lnSpc>
              <a:spcBef>
                <a:spcPts val="0"/>
              </a:spcBef>
              <a:buNone/>
            </a:pPr>
            <a:r>
              <a:rPr lang="en-US" sz="1800" dirty="0"/>
              <a:t>Email: </a:t>
            </a:r>
            <a:r>
              <a:rPr lang="en-US" sz="1800" dirty="0">
                <a:hlinkClick r:id="rId4"/>
              </a:rPr>
              <a:t>David.Prince@health.nsw.gov.au</a:t>
            </a: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800" b="1" dirty="0"/>
              <a:t>Julia Di Girolamo </a:t>
            </a:r>
            <a:r>
              <a:rPr lang="en-US" sz="1800" dirty="0"/>
              <a:t>- Project Officer </a:t>
            </a:r>
          </a:p>
          <a:p>
            <a:pPr marL="0" indent="0">
              <a:lnSpc>
                <a:spcPct val="100000"/>
              </a:lnSpc>
              <a:spcBef>
                <a:spcPts val="0"/>
              </a:spcBef>
              <a:buNone/>
            </a:pPr>
            <a:r>
              <a:rPr lang="en-US" sz="1800" dirty="0"/>
              <a:t>Email: </a:t>
            </a:r>
            <a:r>
              <a:rPr lang="en-US" sz="1800" dirty="0">
                <a:hlinkClick r:id="rId5"/>
              </a:rPr>
              <a:t>Julia.DiGirolamo@health.nsw.gov.au</a:t>
            </a:r>
            <a:r>
              <a:rPr lang="en-US" sz="1800" dirty="0"/>
              <a:t>  </a:t>
            </a:r>
            <a:endParaRPr lang="en-US" sz="1800" dirty="0" smtClean="0"/>
          </a:p>
          <a:p>
            <a:pPr marL="0" indent="0">
              <a:lnSpc>
                <a:spcPct val="100000"/>
              </a:lnSpc>
              <a:spcBef>
                <a:spcPts val="0"/>
              </a:spcBef>
              <a:buNone/>
            </a:pPr>
            <a:r>
              <a:rPr lang="en-US" sz="1800" dirty="0" smtClean="0"/>
              <a:t>Phone</a:t>
            </a:r>
            <a:r>
              <a:rPr lang="en-US" sz="1800" dirty="0"/>
              <a:t>: 02 8738 </a:t>
            </a:r>
            <a:r>
              <a:rPr lang="en-US" sz="1800" dirty="0" smtClean="0"/>
              <a:t>6218</a:t>
            </a:r>
          </a:p>
          <a:p>
            <a:pPr marL="0" indent="0">
              <a:lnSpc>
                <a:spcPct val="100000"/>
              </a:lnSpc>
              <a:spcBef>
                <a:spcPts val="0"/>
              </a:spcBef>
              <a:buNone/>
            </a:pPr>
            <a:endParaRPr lang="en-US" sz="1800" dirty="0"/>
          </a:p>
          <a:p>
            <a:pPr marL="0" indent="0">
              <a:lnSpc>
                <a:spcPct val="100000"/>
              </a:lnSpc>
              <a:spcBef>
                <a:spcPts val="0"/>
              </a:spcBef>
              <a:buNone/>
            </a:pPr>
            <a:r>
              <a:rPr lang="en-US" sz="1800" b="1" dirty="0" smtClean="0"/>
              <a:t>Dr Basheer Alshiwanna </a:t>
            </a:r>
            <a:r>
              <a:rPr lang="en-US" sz="1800" dirty="0" smtClean="0"/>
              <a:t>– Liver Research Officer</a:t>
            </a:r>
          </a:p>
          <a:p>
            <a:pPr marL="0" indent="0">
              <a:lnSpc>
                <a:spcPct val="100000"/>
              </a:lnSpc>
              <a:spcBef>
                <a:spcPts val="0"/>
              </a:spcBef>
              <a:buNone/>
            </a:pPr>
            <a:r>
              <a:rPr lang="en-US" sz="1800" dirty="0" smtClean="0"/>
              <a:t>Email: </a:t>
            </a:r>
            <a:r>
              <a:rPr lang="en-US" sz="1800" dirty="0" smtClean="0">
                <a:hlinkClick r:id="rId6"/>
              </a:rPr>
              <a:t>Basheer.Alshiwanna@health.nsw.gov.au</a:t>
            </a:r>
            <a:r>
              <a:rPr lang="en-US" sz="1800" dirty="0" smtClean="0"/>
              <a:t> </a:t>
            </a:r>
            <a:endParaRPr lang="en-US" sz="1800" dirty="0"/>
          </a:p>
          <a:p>
            <a:pPr marL="0" indent="0">
              <a:lnSpc>
                <a:spcPct val="100000"/>
              </a:lnSpc>
              <a:spcBef>
                <a:spcPts val="0"/>
              </a:spcBef>
              <a:buNone/>
            </a:pPr>
            <a:r>
              <a:rPr lang="en-US" sz="1800" dirty="0" smtClean="0"/>
              <a:t>Phone: 02 8738 6216</a:t>
            </a:r>
            <a:endParaRPr lang="en-AU" sz="1800" dirty="0"/>
          </a:p>
          <a:p>
            <a:pPr>
              <a:lnSpc>
                <a:spcPct val="100000"/>
              </a:lnSpc>
              <a:spcBef>
                <a:spcPts val="0"/>
              </a:spcBef>
            </a:pPr>
            <a:endParaRPr lang="en-AU" sz="1800" dirty="0"/>
          </a:p>
        </p:txBody>
      </p:sp>
      <p:grpSp>
        <p:nvGrpSpPr>
          <p:cNvPr id="4" name="Group 3"/>
          <p:cNvGrpSpPr/>
          <p:nvPr/>
        </p:nvGrpSpPr>
        <p:grpSpPr>
          <a:xfrm>
            <a:off x="94003" y="6093151"/>
            <a:ext cx="3478139" cy="615838"/>
            <a:chOff x="39466" y="5811854"/>
            <a:chExt cx="4589138" cy="966434"/>
          </a:xfrm>
        </p:grpSpPr>
        <p:grpSp>
          <p:nvGrpSpPr>
            <p:cNvPr id="5" name="Group 4"/>
            <p:cNvGrpSpPr/>
            <p:nvPr/>
          </p:nvGrpSpPr>
          <p:grpSpPr>
            <a:xfrm>
              <a:off x="39466" y="5811854"/>
              <a:ext cx="2687010" cy="966434"/>
              <a:chOff x="7788353" y="297349"/>
              <a:chExt cx="3069289" cy="1204033"/>
            </a:xfrm>
          </p:grpSpPr>
          <p:pic>
            <p:nvPicPr>
              <p:cNvPr id="8" name="Picture 7" descr="cid:image009.png@01D78DDD.6B96E920">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9" name="TextBox 8"/>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6"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9"/>
          <p:cNvSpPr>
            <a:spLocks noGrp="1"/>
          </p:cNvSpPr>
          <p:nvPr>
            <p:ph type="title"/>
          </p:nvPr>
        </p:nvSpPr>
        <p:spPr>
          <a:xfrm>
            <a:off x="761388" y="83114"/>
            <a:ext cx="10515600" cy="1325563"/>
          </a:xfrm>
        </p:spPr>
        <p:txBody>
          <a:bodyPr/>
          <a:lstStyle/>
          <a:p>
            <a:r>
              <a:rPr lang="en-US" dirty="0" smtClean="0"/>
              <a:t>Liverpool Contacts</a:t>
            </a:r>
            <a:endParaRPr lang="en-AU" dirty="0"/>
          </a:p>
        </p:txBody>
      </p:sp>
    </p:spTree>
    <p:extLst>
      <p:ext uri="{BB962C8B-B14F-4D97-AF65-F5344CB8AC3E}">
        <p14:creationId xmlns:p14="http://schemas.microsoft.com/office/powerpoint/2010/main" val="49262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7306"/>
          <a:stretch/>
        </p:blipFill>
        <p:spPr>
          <a:xfrm>
            <a:off x="9936931" y="77975"/>
            <a:ext cx="2071347" cy="8102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647" y="634258"/>
            <a:ext cx="8083283" cy="5388855"/>
          </a:xfrm>
          <a:prstGeom prst="rect">
            <a:avLst/>
          </a:prstGeom>
        </p:spPr>
      </p:pic>
      <p:grpSp>
        <p:nvGrpSpPr>
          <p:cNvPr id="5" name="Group 4"/>
          <p:cNvGrpSpPr/>
          <p:nvPr/>
        </p:nvGrpSpPr>
        <p:grpSpPr>
          <a:xfrm>
            <a:off x="94003" y="6093151"/>
            <a:ext cx="3478139" cy="615838"/>
            <a:chOff x="39466" y="5811854"/>
            <a:chExt cx="4589138" cy="966434"/>
          </a:xfrm>
        </p:grpSpPr>
        <p:grpSp>
          <p:nvGrpSpPr>
            <p:cNvPr id="6" name="Group 5"/>
            <p:cNvGrpSpPr/>
            <p:nvPr/>
          </p:nvGrpSpPr>
          <p:grpSpPr>
            <a:xfrm>
              <a:off x="39466" y="5811854"/>
              <a:ext cx="2687010" cy="966434"/>
              <a:chOff x="7788353" y="297349"/>
              <a:chExt cx="3069289" cy="1204033"/>
            </a:xfrm>
          </p:grpSpPr>
          <p:pic>
            <p:nvPicPr>
              <p:cNvPr id="9" name="Picture 8" descr="cid:image009.png@01D78DDD.6B96E92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788353" y="297349"/>
                <a:ext cx="3069289" cy="1204033"/>
              </a:xfrm>
              <a:prstGeom prst="rect">
                <a:avLst/>
              </a:prstGeom>
              <a:noFill/>
              <a:ln>
                <a:noFill/>
              </a:ln>
            </p:spPr>
          </p:pic>
          <p:sp>
            <p:nvSpPr>
              <p:cNvPr id="10" name="TextBox 9"/>
              <p:cNvSpPr txBox="1"/>
              <p:nvPr/>
            </p:nvSpPr>
            <p:spPr>
              <a:xfrm>
                <a:off x="8794194" y="657603"/>
                <a:ext cx="1395635" cy="383444"/>
              </a:xfrm>
              <a:prstGeom prst="rect">
                <a:avLst/>
              </a:prstGeom>
              <a:noFill/>
            </p:spPr>
            <p:txBody>
              <a:bodyPr wrap="none" rtlCol="0">
                <a:spAutoFit/>
              </a:bodyPr>
              <a:lstStyle/>
              <a:p>
                <a:r>
                  <a:rPr lang="en-US" sz="1400" dirty="0" smtClean="0">
                    <a:latin typeface="Bookman Old Style" panose="02050604050505020204" pitchFamily="18" charset="0"/>
                  </a:rPr>
                  <a:t>RESEARCH</a:t>
                </a:r>
                <a:endParaRPr lang="en-AU" sz="1400" dirty="0">
                  <a:latin typeface="Bookman Old Style" panose="02050604050505020204" pitchFamily="18" charset="0"/>
                </a:endParaRPr>
              </a:p>
            </p:txBody>
          </p:sp>
        </p:grpSp>
        <p:pic>
          <p:nvPicPr>
            <p:cNvPr id="7"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2526" y="6394171"/>
              <a:ext cx="1162727" cy="3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10327" t="20653" r="10326" b="20651"/>
            <a:stretch>
              <a:fillRect/>
            </a:stretch>
          </p:blipFill>
          <p:spPr bwMode="auto">
            <a:xfrm>
              <a:off x="3952496" y="6445108"/>
              <a:ext cx="676108" cy="29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8447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a:t>
            </a:r>
            <a:endParaRPr lang="en-AU" dirty="0"/>
          </a:p>
        </p:txBody>
      </p:sp>
      <p:sp>
        <p:nvSpPr>
          <p:cNvPr id="3" name="Content Placeholder 2"/>
          <p:cNvSpPr>
            <a:spLocks noGrp="1"/>
          </p:cNvSpPr>
          <p:nvPr>
            <p:ph idx="1"/>
          </p:nvPr>
        </p:nvSpPr>
        <p:spPr>
          <a:xfrm>
            <a:off x="5640860" y="1690688"/>
            <a:ext cx="5570838" cy="4351338"/>
          </a:xfrm>
        </p:spPr>
        <p:txBody>
          <a:bodyPr>
            <a:normAutofit/>
          </a:bodyPr>
          <a:lstStyle/>
          <a:p>
            <a:pPr marL="0" indent="0">
              <a:buNone/>
            </a:pPr>
            <a:r>
              <a:rPr lang="en-US" sz="2400" dirty="0" smtClean="0"/>
              <a:t>RNA Molecule (~3000 AA) – highly diverse </a:t>
            </a:r>
          </a:p>
          <a:p>
            <a:pPr>
              <a:buFontTx/>
              <a:buChar char="-"/>
            </a:pPr>
            <a:r>
              <a:rPr lang="en-US" sz="2400" dirty="0" smtClean="0"/>
              <a:t>Escape immune response </a:t>
            </a:r>
          </a:p>
          <a:p>
            <a:pPr>
              <a:buFontTx/>
              <a:buChar char="-"/>
            </a:pPr>
            <a:r>
              <a:rPr lang="en-US" sz="2400" dirty="0" smtClean="0"/>
              <a:t>Unable to develop vaccines </a:t>
            </a:r>
          </a:p>
          <a:p>
            <a:pPr>
              <a:buFontTx/>
              <a:buChar char="-"/>
            </a:pPr>
            <a:r>
              <a:rPr lang="en-US" sz="2400" dirty="0" smtClean="0"/>
              <a:t>7 Genotypes </a:t>
            </a:r>
            <a:endParaRPr lang="en-US" sz="2400" dirty="0"/>
          </a:p>
        </p:txBody>
      </p:sp>
      <p:pic>
        <p:nvPicPr>
          <p:cNvPr id="1026" name="Picture 2" descr="Hepatitis C Symptoms, Treatment, Causes, What is Hepatitis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302211" cy="4160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67306"/>
          <a:stretch/>
        </p:blipFill>
        <p:spPr>
          <a:xfrm>
            <a:off x="9936931" y="77975"/>
            <a:ext cx="2071347" cy="810299"/>
          </a:xfrm>
          <a:prstGeom prst="rect">
            <a:avLst/>
          </a:prstGeom>
        </p:spPr>
      </p:pic>
    </p:spTree>
    <p:extLst>
      <p:ext uri="{BB962C8B-B14F-4D97-AF65-F5344CB8AC3E}">
        <p14:creationId xmlns:p14="http://schemas.microsoft.com/office/powerpoint/2010/main" val="197300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118355721"/>
              </p:ext>
            </p:extLst>
          </p:nvPr>
        </p:nvGraphicFramePr>
        <p:xfrm>
          <a:off x="1702486" y="1690688"/>
          <a:ext cx="8128000" cy="4300975"/>
        </p:xfrm>
        <a:graphic>
          <a:graphicData uri="http://schemas.openxmlformats.org/drawingml/2006/table">
            <a:tbl>
              <a:tblPr firstRow="1" bandRow="1">
                <a:tableStyleId>{93296810-A885-4BE3-A3E7-6D5BEEA58F35}</a:tableStyleId>
              </a:tblPr>
              <a:tblGrid>
                <a:gridCol w="4064000"/>
                <a:gridCol w="4064000"/>
              </a:tblGrid>
              <a:tr h="551935">
                <a:tc>
                  <a:txBody>
                    <a:bodyPr/>
                    <a:lstStyle/>
                    <a:p>
                      <a:r>
                        <a:rPr lang="en-US" sz="2400" dirty="0" smtClean="0"/>
                        <a:t>Transmission</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At Risk Groups</a:t>
                      </a:r>
                      <a:endParaRPr lang="en-AU" sz="2400" dirty="0" smtClean="0"/>
                    </a:p>
                  </a:txBody>
                  <a:tcPr/>
                </a:tc>
              </a:tr>
              <a:tr h="3415591">
                <a:tc>
                  <a:txBody>
                    <a:bodyPr/>
                    <a:lstStyle/>
                    <a:p>
                      <a:pPr marL="0" indent="0">
                        <a:buNone/>
                      </a:pPr>
                      <a:r>
                        <a:rPr lang="en-US" sz="2000" dirty="0" smtClean="0"/>
                        <a:t>Blood borne </a:t>
                      </a:r>
                    </a:p>
                    <a:p>
                      <a:pPr>
                        <a:buFontTx/>
                        <a:buChar char="-"/>
                      </a:pPr>
                      <a:r>
                        <a:rPr lang="en-US" sz="2000" dirty="0" smtClean="0"/>
                        <a:t> IVDU</a:t>
                      </a:r>
                    </a:p>
                    <a:p>
                      <a:pPr>
                        <a:buFontTx/>
                        <a:buChar char="-"/>
                      </a:pPr>
                      <a:r>
                        <a:rPr lang="en-US" sz="2000" dirty="0" smtClean="0"/>
                        <a:t> Healthcare associated </a:t>
                      </a:r>
                    </a:p>
                    <a:p>
                      <a:pPr>
                        <a:buFontTx/>
                        <a:buChar char="-"/>
                      </a:pPr>
                      <a:r>
                        <a:rPr lang="en-US" sz="2000" baseline="0" dirty="0" smtClean="0"/>
                        <a:t> </a:t>
                      </a:r>
                      <a:r>
                        <a:rPr lang="en-US" sz="2000" dirty="0" smtClean="0"/>
                        <a:t>Tattoo / piercing </a:t>
                      </a:r>
                    </a:p>
                    <a:p>
                      <a:pPr marL="0" indent="0">
                        <a:buNone/>
                      </a:pPr>
                      <a:endParaRPr lang="en-US" sz="2000" dirty="0" smtClean="0"/>
                    </a:p>
                    <a:p>
                      <a:pPr marL="0" indent="0">
                        <a:buNone/>
                      </a:pPr>
                      <a:r>
                        <a:rPr lang="en-US" sz="2000" dirty="0" smtClean="0"/>
                        <a:t>Sexual transmission </a:t>
                      </a:r>
                    </a:p>
                    <a:p>
                      <a:pPr marL="0" indent="0">
                        <a:buNone/>
                      </a:pPr>
                      <a:endParaRPr lang="en-US" sz="2000" dirty="0" smtClean="0"/>
                    </a:p>
                    <a:p>
                      <a:pPr marL="0" indent="0">
                        <a:buNone/>
                      </a:pPr>
                      <a:r>
                        <a:rPr lang="en-US" sz="2000" dirty="0" smtClean="0"/>
                        <a:t>Perinatal (vertical) – 5% (x2 if HIV)</a:t>
                      </a:r>
                      <a:endParaRPr lang="en-AU" sz="2000" dirty="0" smtClean="0"/>
                    </a:p>
                    <a:p>
                      <a:endParaRPr lang="en-AU" dirty="0"/>
                    </a:p>
                  </a:txBody>
                  <a:tcPr/>
                </a:tc>
                <a:tc>
                  <a:txBody>
                    <a:bodyPr/>
                    <a:lstStyle/>
                    <a:p>
                      <a:pPr marL="0" indent="0">
                        <a:buNone/>
                      </a:pPr>
                      <a:r>
                        <a:rPr lang="en-US" sz="2000" dirty="0" smtClean="0"/>
                        <a:t>IVDU</a:t>
                      </a:r>
                    </a:p>
                    <a:p>
                      <a:pPr marL="0" indent="0">
                        <a:buNone/>
                      </a:pPr>
                      <a:r>
                        <a:rPr lang="en-US" sz="2000" dirty="0" smtClean="0"/>
                        <a:t>Haemodialysis</a:t>
                      </a:r>
                      <a:r>
                        <a:rPr lang="en-US" sz="2000" baseline="0" dirty="0" smtClean="0"/>
                        <a:t> patients</a:t>
                      </a:r>
                      <a:endParaRPr lang="en-US" sz="2000" dirty="0" smtClean="0"/>
                    </a:p>
                    <a:p>
                      <a:pPr marL="0" indent="0">
                        <a:buNone/>
                      </a:pPr>
                      <a:endParaRPr lang="en-US" sz="2000" dirty="0" smtClean="0"/>
                    </a:p>
                    <a:p>
                      <a:pPr marL="0" indent="0">
                        <a:buNone/>
                      </a:pPr>
                      <a:r>
                        <a:rPr lang="en-US" sz="2000" dirty="0" smtClean="0"/>
                        <a:t>Aboriginal &amp; Torres Strait Islander</a:t>
                      </a:r>
                    </a:p>
                    <a:p>
                      <a:pPr marL="0" indent="0">
                        <a:buNone/>
                      </a:pPr>
                      <a:endParaRPr lang="en-US" sz="2000" dirty="0" smtClean="0"/>
                    </a:p>
                    <a:p>
                      <a:pPr marL="0" indent="0">
                        <a:buNone/>
                      </a:pPr>
                      <a:r>
                        <a:rPr lang="en-US" sz="2000" dirty="0" smtClean="0"/>
                        <a:t>Migrants from high-prevalence</a:t>
                      </a:r>
                    </a:p>
                    <a:p>
                      <a:pPr>
                        <a:buFontTx/>
                        <a:buChar char="-"/>
                      </a:pPr>
                      <a:r>
                        <a:rPr lang="en-US" sz="2000" dirty="0" smtClean="0"/>
                        <a:t> Asia, Middle East, Africa, Eastern Europe </a:t>
                      </a:r>
                    </a:p>
                    <a:p>
                      <a:pPr marL="0" indent="0">
                        <a:buNone/>
                      </a:pPr>
                      <a:endParaRPr lang="en-US" sz="2000" dirty="0" smtClean="0"/>
                    </a:p>
                    <a:p>
                      <a:pPr marL="0" indent="0">
                        <a:buNone/>
                      </a:pPr>
                      <a:r>
                        <a:rPr lang="en-US" sz="2000" dirty="0" smtClean="0"/>
                        <a:t>Incarcerated</a:t>
                      </a:r>
                    </a:p>
                    <a:p>
                      <a:pPr marL="0" indent="0">
                        <a:buNone/>
                      </a:pPr>
                      <a:endParaRPr lang="en-US" sz="2000" dirty="0" smtClean="0"/>
                    </a:p>
                    <a:p>
                      <a:pPr marL="0" indent="0">
                        <a:buNone/>
                      </a:pPr>
                      <a:r>
                        <a:rPr lang="en-US" sz="2000" dirty="0" smtClean="0"/>
                        <a:t>Sex workers</a:t>
                      </a:r>
                    </a:p>
                  </a:txBody>
                  <a:tcPr/>
                </a:tc>
              </a:tr>
            </a:tbl>
          </a:graphicData>
        </a:graphic>
      </p:graphicFrame>
      <p:sp>
        <p:nvSpPr>
          <p:cNvPr id="12" name="Title 1"/>
          <p:cNvSpPr>
            <a:spLocks noGrp="1"/>
          </p:cNvSpPr>
          <p:nvPr>
            <p:ph type="title"/>
          </p:nvPr>
        </p:nvSpPr>
        <p:spPr>
          <a:xfrm>
            <a:off x="838200" y="365125"/>
            <a:ext cx="10515600" cy="1325563"/>
          </a:xfrm>
        </p:spPr>
        <p:txBody>
          <a:bodyPr/>
          <a:lstStyle/>
          <a:p>
            <a:r>
              <a:rPr lang="en-US" dirty="0" smtClean="0"/>
              <a:t>Hepatitis C</a:t>
            </a:r>
            <a:endParaRPr lang="en-AU" dirty="0"/>
          </a:p>
        </p:txBody>
      </p:sp>
      <p:pic>
        <p:nvPicPr>
          <p:cNvPr id="13" name="Picture 12"/>
          <p:cNvPicPr>
            <a:picLocks noChangeAspect="1"/>
          </p:cNvPicPr>
          <p:nvPr/>
        </p:nvPicPr>
        <p:blipFill rotWithShape="1">
          <a:blip r:embed="rId2"/>
          <a:srcRect r="67306"/>
          <a:stretch/>
        </p:blipFill>
        <p:spPr>
          <a:xfrm>
            <a:off x="9936931" y="77975"/>
            <a:ext cx="2071347" cy="810299"/>
          </a:xfrm>
          <a:prstGeom prst="rect">
            <a:avLst/>
          </a:prstGeom>
        </p:spPr>
      </p:pic>
    </p:spTree>
    <p:extLst>
      <p:ext uri="{BB962C8B-B14F-4D97-AF65-F5344CB8AC3E}">
        <p14:creationId xmlns:p14="http://schemas.microsoft.com/office/powerpoint/2010/main" val="72547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Hepatitis C</a:t>
            </a:r>
            <a:r>
              <a:rPr lang="en-US" sz="2200" dirty="0" smtClean="0"/>
              <a:t/>
            </a:r>
            <a:br>
              <a:rPr lang="en-US" sz="2200" dirty="0" smtClean="0"/>
            </a:br>
            <a:r>
              <a:rPr lang="en-US" sz="2200" dirty="0" smtClean="0"/>
              <a:t>58 million people worldwide. 1.5 million new infections annually</a:t>
            </a:r>
            <a:endParaRPr lang="en-AU" dirty="0"/>
          </a:p>
        </p:txBody>
      </p:sp>
      <p:pic>
        <p:nvPicPr>
          <p:cNvPr id="4" name="Picture 3"/>
          <p:cNvPicPr>
            <a:picLocks noChangeAspect="1"/>
          </p:cNvPicPr>
          <p:nvPr/>
        </p:nvPicPr>
        <p:blipFill>
          <a:blip r:embed="rId2"/>
          <a:stretch>
            <a:fillRect/>
          </a:stretch>
        </p:blipFill>
        <p:spPr>
          <a:xfrm>
            <a:off x="1306181" y="1577317"/>
            <a:ext cx="9579638" cy="5280683"/>
          </a:xfrm>
          <a:prstGeom prst="rect">
            <a:avLst/>
          </a:prstGeom>
        </p:spPr>
      </p:pic>
      <p:pic>
        <p:nvPicPr>
          <p:cNvPr id="5" name="Picture 4"/>
          <p:cNvPicPr>
            <a:picLocks noChangeAspect="1"/>
          </p:cNvPicPr>
          <p:nvPr/>
        </p:nvPicPr>
        <p:blipFill rotWithShape="1">
          <a:blip r:embed="rId3"/>
          <a:srcRect r="67306"/>
          <a:stretch/>
        </p:blipFill>
        <p:spPr>
          <a:xfrm>
            <a:off x="9936931" y="77975"/>
            <a:ext cx="2071347" cy="810299"/>
          </a:xfrm>
          <a:prstGeom prst="rect">
            <a:avLst/>
          </a:prstGeom>
        </p:spPr>
      </p:pic>
    </p:spTree>
    <p:extLst>
      <p:ext uri="{BB962C8B-B14F-4D97-AF65-F5344CB8AC3E}">
        <p14:creationId xmlns:p14="http://schemas.microsoft.com/office/powerpoint/2010/main" val="55690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991609" y="6192644"/>
            <a:ext cx="8390014" cy="539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smtClean="0"/>
              <a:t>Kirby Institute 2021 </a:t>
            </a:r>
            <a:endParaRPr lang="en-AU" sz="1600" dirty="0"/>
          </a:p>
        </p:txBody>
      </p:sp>
      <p:sp>
        <p:nvSpPr>
          <p:cNvPr id="10" name="Title 1"/>
          <p:cNvSpPr txBox="1">
            <a:spLocks/>
          </p:cNvSpPr>
          <p:nvPr/>
        </p:nvSpPr>
        <p:spPr>
          <a:xfrm>
            <a:off x="928816" y="3303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Hepatitis C</a:t>
            </a:r>
            <a:r>
              <a:rPr lang="en-US" sz="2200" dirty="0" smtClean="0"/>
              <a:t/>
            </a:r>
            <a:br>
              <a:rPr lang="en-US" sz="2200" dirty="0" smtClean="0"/>
            </a:br>
            <a:r>
              <a:rPr lang="en-US" sz="2200" dirty="0" smtClean="0"/>
              <a:t>Australia – 117,814 people with chronic hepatitis C</a:t>
            </a:r>
            <a:endParaRPr lang="en-AU" dirty="0"/>
          </a:p>
        </p:txBody>
      </p:sp>
      <p:pic>
        <p:nvPicPr>
          <p:cNvPr id="11" name="Picture 10"/>
          <p:cNvPicPr>
            <a:picLocks noChangeAspect="1"/>
          </p:cNvPicPr>
          <p:nvPr/>
        </p:nvPicPr>
        <p:blipFill rotWithShape="1">
          <a:blip r:embed="rId2"/>
          <a:srcRect r="67306"/>
          <a:stretch/>
        </p:blipFill>
        <p:spPr>
          <a:xfrm>
            <a:off x="9936931" y="77975"/>
            <a:ext cx="2071347" cy="810299"/>
          </a:xfrm>
          <a:prstGeom prst="rect">
            <a:avLst/>
          </a:prstGeom>
        </p:spPr>
      </p:pic>
      <p:pic>
        <p:nvPicPr>
          <p:cNvPr id="2" name="Picture 1"/>
          <p:cNvPicPr>
            <a:picLocks noChangeAspect="1"/>
          </p:cNvPicPr>
          <p:nvPr/>
        </p:nvPicPr>
        <p:blipFill>
          <a:blip r:embed="rId3"/>
          <a:stretch>
            <a:fillRect/>
          </a:stretch>
        </p:blipFill>
        <p:spPr>
          <a:xfrm>
            <a:off x="1390701" y="1996988"/>
            <a:ext cx="9227805" cy="3428062"/>
          </a:xfrm>
          <a:prstGeom prst="rect">
            <a:avLst/>
          </a:prstGeom>
        </p:spPr>
      </p:pic>
      <p:sp>
        <p:nvSpPr>
          <p:cNvPr id="3" name="Rectangle 2"/>
          <p:cNvSpPr/>
          <p:nvPr/>
        </p:nvSpPr>
        <p:spPr>
          <a:xfrm>
            <a:off x="1354344" y="3538023"/>
            <a:ext cx="9264162" cy="230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787978" y="5074508"/>
            <a:ext cx="700217" cy="27184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203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altLang="en-US"/>
              <a:t>Outcomes of HCV infection</a:t>
            </a:r>
          </a:p>
        </p:txBody>
      </p:sp>
      <p:pic>
        <p:nvPicPr>
          <p:cNvPr id="19458" name="Picture 4" descr="fig.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08100"/>
            <a:ext cx="91440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p:cNvSpPr txBox="1">
            <a:spLocks noChangeArrowheads="1"/>
          </p:cNvSpPr>
          <p:nvPr/>
        </p:nvSpPr>
        <p:spPr bwMode="auto">
          <a:xfrm>
            <a:off x="7349067" y="6383340"/>
            <a:ext cx="35846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Helvetica" pitchFamily="124" charset="0"/>
                <a:ea typeface="MS PGothic" pitchFamily="34" charset="-128"/>
              </a:defRPr>
            </a:lvl1pPr>
            <a:lvl2pPr marL="742950" indent="-285750">
              <a:defRPr sz="2400">
                <a:solidFill>
                  <a:srgbClr val="FFFFFF"/>
                </a:solidFill>
                <a:latin typeface="Helvetica" pitchFamily="124" charset="0"/>
                <a:ea typeface="MS PGothic" pitchFamily="34" charset="-128"/>
              </a:defRPr>
            </a:lvl2pPr>
            <a:lvl3pPr marL="1143000" indent="-228600">
              <a:defRPr sz="2400">
                <a:solidFill>
                  <a:srgbClr val="FFFFFF"/>
                </a:solidFill>
                <a:latin typeface="Helvetica" pitchFamily="124" charset="0"/>
                <a:ea typeface="MS PGothic" pitchFamily="34" charset="-128"/>
              </a:defRPr>
            </a:lvl3pPr>
            <a:lvl4pPr marL="1600200" indent="-228600">
              <a:defRPr sz="2400">
                <a:solidFill>
                  <a:srgbClr val="FFFFFF"/>
                </a:solidFill>
                <a:latin typeface="Helvetica" pitchFamily="124" charset="0"/>
                <a:ea typeface="MS PGothic" pitchFamily="34" charset="-128"/>
              </a:defRPr>
            </a:lvl4pPr>
            <a:lvl5pPr marL="2057400" indent="-228600">
              <a:defRPr sz="2400">
                <a:solidFill>
                  <a:srgbClr val="FFFFFF"/>
                </a:solidFill>
                <a:latin typeface="Helvetica" pitchFamily="124" charset="0"/>
                <a:ea typeface="MS PGothic" pitchFamily="34" charset="-128"/>
              </a:defRPr>
            </a:lvl5pPr>
            <a:lvl6pPr marL="2514600" indent="-228600" eaLnBrk="0" fontAlgn="base" hangingPunct="0">
              <a:spcBef>
                <a:spcPct val="0"/>
              </a:spcBef>
              <a:spcAft>
                <a:spcPct val="0"/>
              </a:spcAft>
              <a:defRPr sz="2400">
                <a:solidFill>
                  <a:srgbClr val="FFFFFF"/>
                </a:solidFill>
                <a:latin typeface="Helvetica" pitchFamily="124" charset="0"/>
                <a:ea typeface="MS PGothic" pitchFamily="34" charset="-128"/>
              </a:defRPr>
            </a:lvl6pPr>
            <a:lvl7pPr marL="2971800" indent="-228600" eaLnBrk="0" fontAlgn="base" hangingPunct="0">
              <a:spcBef>
                <a:spcPct val="0"/>
              </a:spcBef>
              <a:spcAft>
                <a:spcPct val="0"/>
              </a:spcAft>
              <a:defRPr sz="2400">
                <a:solidFill>
                  <a:srgbClr val="FFFFFF"/>
                </a:solidFill>
                <a:latin typeface="Helvetica" pitchFamily="124" charset="0"/>
                <a:ea typeface="MS PGothic" pitchFamily="34" charset="-128"/>
              </a:defRPr>
            </a:lvl7pPr>
            <a:lvl8pPr marL="3429000" indent="-228600" eaLnBrk="0" fontAlgn="base" hangingPunct="0">
              <a:spcBef>
                <a:spcPct val="0"/>
              </a:spcBef>
              <a:spcAft>
                <a:spcPct val="0"/>
              </a:spcAft>
              <a:defRPr sz="2400">
                <a:solidFill>
                  <a:srgbClr val="FFFFFF"/>
                </a:solidFill>
                <a:latin typeface="Helvetica" pitchFamily="124" charset="0"/>
                <a:ea typeface="MS PGothic" pitchFamily="34" charset="-128"/>
              </a:defRPr>
            </a:lvl8pPr>
            <a:lvl9pPr marL="3886200" indent="-228600" eaLnBrk="0" fontAlgn="base" hangingPunct="0">
              <a:spcBef>
                <a:spcPct val="0"/>
              </a:spcBef>
              <a:spcAft>
                <a:spcPct val="0"/>
              </a:spcAft>
              <a:defRPr sz="2400">
                <a:solidFill>
                  <a:srgbClr val="FFFFFF"/>
                </a:solidFill>
                <a:latin typeface="Helvetica" pitchFamily="124" charset="0"/>
                <a:ea typeface="MS PGothic" pitchFamily="34" charset="-128"/>
              </a:defRPr>
            </a:lvl9pPr>
          </a:lstStyle>
          <a:p>
            <a:r>
              <a:rPr lang="en-US" altLang="en-US" sz="1400">
                <a:solidFill>
                  <a:srgbClr val="000000"/>
                </a:solidFill>
              </a:rPr>
              <a:t>Thomas D. </a:t>
            </a:r>
            <a:r>
              <a:rPr lang="da-DK" altLang="en-US" sz="1400">
                <a:solidFill>
                  <a:srgbClr val="000000"/>
                </a:solidFill>
              </a:rPr>
              <a:t>Nat Med. 2013 Jul;19(7):850-8.</a:t>
            </a:r>
            <a:endParaRPr lang="en-US" altLang="en-US" sz="1400">
              <a:solidFill>
                <a:srgbClr val="000000"/>
              </a:solidFill>
            </a:endParaRPr>
          </a:p>
        </p:txBody>
      </p:sp>
      <p:pic>
        <p:nvPicPr>
          <p:cNvPr id="5" name="Picture 4"/>
          <p:cNvPicPr>
            <a:picLocks noChangeAspect="1"/>
          </p:cNvPicPr>
          <p:nvPr/>
        </p:nvPicPr>
        <p:blipFill rotWithShape="1">
          <a:blip r:embed="rId4"/>
          <a:srcRect r="67306"/>
          <a:stretch/>
        </p:blipFill>
        <p:spPr>
          <a:xfrm>
            <a:off x="9936931" y="77975"/>
            <a:ext cx="2071347" cy="810299"/>
          </a:xfrm>
          <a:prstGeom prst="rect">
            <a:avLst/>
          </a:prstGeom>
        </p:spPr>
      </p:pic>
    </p:spTree>
    <p:extLst>
      <p:ext uri="{BB962C8B-B14F-4D97-AF65-F5344CB8AC3E}">
        <p14:creationId xmlns:p14="http://schemas.microsoft.com/office/powerpoint/2010/main" val="4169601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Treatment</a:t>
            </a:r>
            <a:endParaRPr lang="en-AU" dirty="0"/>
          </a:p>
        </p:txBody>
      </p:sp>
      <p:sp>
        <p:nvSpPr>
          <p:cNvPr id="3" name="Content Placeholder 2"/>
          <p:cNvSpPr>
            <a:spLocks noGrp="1"/>
          </p:cNvSpPr>
          <p:nvPr>
            <p:ph idx="1"/>
          </p:nvPr>
        </p:nvSpPr>
        <p:spPr/>
        <p:txBody>
          <a:bodyPr>
            <a:noAutofit/>
          </a:bodyPr>
          <a:lstStyle/>
          <a:p>
            <a:pPr marL="0" indent="0">
              <a:buNone/>
            </a:pPr>
            <a:r>
              <a:rPr lang="en-US" sz="2400" dirty="0" smtClean="0"/>
              <a:t>Direct Acting Antivirals (DAAs) – PBS listed since March 2016 </a:t>
            </a:r>
            <a:endParaRPr lang="en-AU" sz="2400" dirty="0"/>
          </a:p>
          <a:p>
            <a:pPr marL="0" indent="0">
              <a:buNone/>
            </a:pPr>
            <a:endParaRPr lang="en-AU" sz="2400" dirty="0" smtClean="0"/>
          </a:p>
          <a:p>
            <a:pPr marL="0" indent="0">
              <a:buNone/>
            </a:pPr>
            <a:r>
              <a:rPr lang="en-AU" sz="2400" dirty="0" smtClean="0"/>
              <a:t>Highly </a:t>
            </a:r>
            <a:r>
              <a:rPr lang="en-AU" sz="2400" dirty="0"/>
              <a:t>effective all oral therapy </a:t>
            </a:r>
            <a:endParaRPr lang="en-AU" sz="2400" dirty="0" smtClean="0"/>
          </a:p>
          <a:p>
            <a:pPr>
              <a:buFontTx/>
              <a:buChar char="-"/>
            </a:pPr>
            <a:r>
              <a:rPr lang="en-AU" sz="2000" dirty="0" smtClean="0"/>
              <a:t>&gt;95</a:t>
            </a:r>
            <a:r>
              <a:rPr lang="en-AU" sz="2000" dirty="0"/>
              <a:t>% </a:t>
            </a:r>
            <a:r>
              <a:rPr lang="en-AU" sz="2000" dirty="0" smtClean="0"/>
              <a:t>efficacy</a:t>
            </a:r>
          </a:p>
          <a:p>
            <a:pPr>
              <a:buFontTx/>
              <a:buChar char="-"/>
            </a:pPr>
            <a:r>
              <a:rPr lang="en-AU" sz="2000" dirty="0" smtClean="0"/>
              <a:t>Minimal </a:t>
            </a:r>
            <a:r>
              <a:rPr lang="en-AU" sz="2000" dirty="0"/>
              <a:t>side </a:t>
            </a:r>
            <a:r>
              <a:rPr lang="en-AU" sz="2000" dirty="0" smtClean="0"/>
              <a:t>effects</a:t>
            </a:r>
          </a:p>
          <a:p>
            <a:pPr>
              <a:buFontTx/>
              <a:buChar char="-"/>
            </a:pPr>
            <a:r>
              <a:rPr lang="en-AU" sz="2000" dirty="0" smtClean="0"/>
              <a:t>Safe </a:t>
            </a:r>
            <a:r>
              <a:rPr lang="en-AU" sz="2000" dirty="0"/>
              <a:t>to prescribe in  range of </a:t>
            </a:r>
            <a:r>
              <a:rPr lang="en-AU" sz="2000" dirty="0" smtClean="0"/>
              <a:t>models</a:t>
            </a:r>
          </a:p>
          <a:p>
            <a:pPr>
              <a:buFontTx/>
              <a:buChar char="-"/>
            </a:pPr>
            <a:r>
              <a:rPr lang="en-AU" sz="2000" dirty="0" smtClean="0"/>
              <a:t>As </a:t>
            </a:r>
            <a:r>
              <a:rPr lang="en-AU" sz="2000" dirty="0"/>
              <a:t>little as 8 weeks duration </a:t>
            </a:r>
          </a:p>
          <a:p>
            <a:pPr marL="0" indent="0">
              <a:buNone/>
            </a:pPr>
            <a:endParaRPr lang="en-US" sz="2400" dirty="0" smtClean="0"/>
          </a:p>
          <a:p>
            <a:pPr marL="0" indent="0">
              <a:buNone/>
            </a:pPr>
            <a:r>
              <a:rPr lang="en-US" sz="2400" dirty="0" smtClean="0"/>
              <a:t>Sustained Viral Response (SVR) </a:t>
            </a:r>
          </a:p>
          <a:p>
            <a:pPr marL="0" indent="0">
              <a:buNone/>
            </a:pPr>
            <a:r>
              <a:rPr lang="en-US" sz="2400" dirty="0" smtClean="0"/>
              <a:t>- </a:t>
            </a:r>
            <a:r>
              <a:rPr lang="en-US" sz="2000" dirty="0" smtClean="0"/>
              <a:t>Negative HCV PCR 12 weeks after treatment complete </a:t>
            </a:r>
            <a:endParaRPr lang="en-US" sz="2000" dirty="0"/>
          </a:p>
        </p:txBody>
      </p:sp>
      <p:pic>
        <p:nvPicPr>
          <p:cNvPr id="5" name="Picture 4"/>
          <p:cNvPicPr>
            <a:picLocks noChangeAspect="1"/>
          </p:cNvPicPr>
          <p:nvPr/>
        </p:nvPicPr>
        <p:blipFill rotWithShape="1">
          <a:blip r:embed="rId2"/>
          <a:srcRect r="67306"/>
          <a:stretch/>
        </p:blipFill>
        <p:spPr>
          <a:xfrm>
            <a:off x="9936931" y="77975"/>
            <a:ext cx="2071347" cy="810299"/>
          </a:xfrm>
          <a:prstGeom prst="rect">
            <a:avLst/>
          </a:prstGeom>
        </p:spPr>
      </p:pic>
    </p:spTree>
    <p:extLst>
      <p:ext uri="{BB962C8B-B14F-4D97-AF65-F5344CB8AC3E}">
        <p14:creationId xmlns:p14="http://schemas.microsoft.com/office/powerpoint/2010/main" val="3558809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1202</Words>
  <Application>Microsoft Office PowerPoint</Application>
  <PresentationFormat>Widescreen</PresentationFormat>
  <Paragraphs>279</Paragraphs>
  <Slides>35</Slides>
  <Notes>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MS PGothic</vt:lpstr>
      <vt:lpstr>MS PGothic</vt:lpstr>
      <vt:lpstr>Arial</vt:lpstr>
      <vt:lpstr>Bookman Old Style</vt:lpstr>
      <vt:lpstr>Calibri</vt:lpstr>
      <vt:lpstr>Calibri Light</vt:lpstr>
      <vt:lpstr>Helvetica</vt:lpstr>
      <vt:lpstr>Times</vt:lpstr>
      <vt:lpstr>Times New Roman</vt:lpstr>
      <vt:lpstr>Office Theme</vt:lpstr>
      <vt:lpstr>SEARCH 3X (Screening Emergency Admissions at Risk of Chronic Hepatitis)  3 – EXtension  Pilot Program </vt:lpstr>
      <vt:lpstr>Talk Outline</vt:lpstr>
      <vt:lpstr>Viral Hepatitis</vt:lpstr>
      <vt:lpstr>Hepatitis C</vt:lpstr>
      <vt:lpstr>Hepatitis C</vt:lpstr>
      <vt:lpstr>Hepatitis C 58 million people worldwide. 1.5 million new infections annually</vt:lpstr>
      <vt:lpstr>PowerPoint Presentation</vt:lpstr>
      <vt:lpstr>Outcomes of HCV infection</vt:lpstr>
      <vt:lpstr>Hepatitis C Treatment</vt:lpstr>
      <vt:lpstr>Hepatitis C treatment 1997-2020</vt:lpstr>
      <vt:lpstr>The Current Challenge </vt:lpstr>
      <vt:lpstr>PowerPoint Presentation</vt:lpstr>
      <vt:lpstr>Hepatitis B Transmission </vt:lpstr>
      <vt:lpstr>Hepatitis B</vt:lpstr>
      <vt:lpstr>Hepatitis B</vt:lpstr>
      <vt:lpstr>Hepatitis B Infection</vt:lpstr>
      <vt:lpstr>PowerPoint Presentation</vt:lpstr>
      <vt:lpstr>First Line therapy for CHB</vt:lpstr>
      <vt:lpstr>HCC surveillance</vt:lpstr>
      <vt:lpstr>PowerPoint Presentation</vt:lpstr>
      <vt:lpstr>WHO Goals</vt:lpstr>
      <vt:lpstr>Hepatitis B and C in NSW</vt:lpstr>
      <vt:lpstr>PowerPoint Presentation</vt:lpstr>
      <vt:lpstr> SEARCH 1 - Proof of concept</vt:lpstr>
      <vt:lpstr>PowerPoint Presentation</vt:lpstr>
      <vt:lpstr>SEARCH 3 Extension (SEARCH3x)</vt:lpstr>
      <vt:lpstr>SEARCH 3x Sites</vt:lpstr>
      <vt:lpstr>Who is being tested?</vt:lpstr>
      <vt:lpstr>Consent for hepatitis B and C testing</vt:lpstr>
      <vt:lpstr>Multi-language patient information materials </vt:lpstr>
      <vt:lpstr>Follow up of positive patients</vt:lpstr>
      <vt:lpstr>What does ED staff need to do?</vt:lpstr>
      <vt:lpstr>NO SEARCH</vt:lpstr>
      <vt:lpstr>Liverpool Contacts</vt:lpstr>
      <vt:lpstr>PowerPoint Presentation</vt:lpstr>
    </vt:vector>
  </TitlesOfParts>
  <Company>SWSLHD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Emergency Admissions at Risk of Chronic Hepatitis 3 – EXtension  Pilot Program (SEARCH 3X)</dc:title>
  <dc:creator>Basheer Alshiwanna (South Western Sydney LHD)</dc:creator>
  <cp:lastModifiedBy>Julia Di Girolamo (South Western Sydney LHD)</cp:lastModifiedBy>
  <cp:revision>37</cp:revision>
  <dcterms:created xsi:type="dcterms:W3CDTF">2023-03-02T01:43:55Z</dcterms:created>
  <dcterms:modified xsi:type="dcterms:W3CDTF">2023-03-07T23:25:55Z</dcterms:modified>
</cp:coreProperties>
</file>